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56" r:id="rId2"/>
    <p:sldId id="388" r:id="rId3"/>
    <p:sldId id="343" r:id="rId4"/>
    <p:sldId id="279" r:id="rId5"/>
    <p:sldId id="345" r:id="rId6"/>
    <p:sldId id="346" r:id="rId7"/>
    <p:sldId id="389" r:id="rId8"/>
    <p:sldId id="351" r:id="rId9"/>
    <p:sldId id="353" r:id="rId10"/>
    <p:sldId id="296" r:id="rId11"/>
    <p:sldId id="297" r:id="rId12"/>
    <p:sldId id="399" r:id="rId13"/>
    <p:sldId id="282" r:id="rId14"/>
    <p:sldId id="281" r:id="rId15"/>
    <p:sldId id="301" r:id="rId16"/>
    <p:sldId id="280" r:id="rId17"/>
    <p:sldId id="300" r:id="rId18"/>
    <p:sldId id="302" r:id="rId19"/>
    <p:sldId id="295" r:id="rId20"/>
    <p:sldId id="290" r:id="rId21"/>
    <p:sldId id="329" r:id="rId22"/>
    <p:sldId id="303" r:id="rId23"/>
    <p:sldId id="395" r:id="rId24"/>
    <p:sldId id="396" r:id="rId25"/>
    <p:sldId id="366" r:id="rId26"/>
    <p:sldId id="291" r:id="rId27"/>
    <p:sldId id="307" r:id="rId28"/>
    <p:sldId id="309" r:id="rId29"/>
    <p:sldId id="289" r:id="rId30"/>
    <p:sldId id="293" r:id="rId31"/>
    <p:sldId id="311" r:id="rId32"/>
    <p:sldId id="294" r:id="rId33"/>
    <p:sldId id="330" r:id="rId34"/>
    <p:sldId id="312" r:id="rId35"/>
    <p:sldId id="390" r:id="rId36"/>
    <p:sldId id="260" r:id="rId37"/>
    <p:sldId id="358" r:id="rId38"/>
    <p:sldId id="326" r:id="rId39"/>
    <p:sldId id="392" r:id="rId40"/>
    <p:sldId id="393" r:id="rId41"/>
    <p:sldId id="391" r:id="rId42"/>
    <p:sldId id="272" r:id="rId43"/>
    <p:sldId id="331" r:id="rId44"/>
    <p:sldId id="341" r:id="rId45"/>
    <p:sldId id="332" r:id="rId46"/>
    <p:sldId id="333" r:id="rId47"/>
    <p:sldId id="334" r:id="rId48"/>
    <p:sldId id="335" r:id="rId49"/>
    <p:sldId id="370" r:id="rId50"/>
    <p:sldId id="371" r:id="rId51"/>
    <p:sldId id="373" r:id="rId52"/>
    <p:sldId id="374" r:id="rId53"/>
    <p:sldId id="382" r:id="rId54"/>
    <p:sldId id="379" r:id="rId55"/>
    <p:sldId id="336" r:id="rId56"/>
    <p:sldId id="377" r:id="rId57"/>
    <p:sldId id="383" r:id="rId58"/>
    <p:sldId id="372" r:id="rId59"/>
    <p:sldId id="376" r:id="rId60"/>
    <p:sldId id="380" r:id="rId61"/>
    <p:sldId id="397" r:id="rId62"/>
    <p:sldId id="384" r:id="rId63"/>
    <p:sldId id="385" r:id="rId64"/>
    <p:sldId id="386" r:id="rId65"/>
    <p:sldId id="387"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44" autoAdjust="0"/>
    <p:restoredTop sz="84364" autoAdjust="0"/>
  </p:normalViewPr>
  <p:slideViewPr>
    <p:cSldViewPr snapToGrid="0">
      <p:cViewPr varScale="1">
        <p:scale>
          <a:sx n="77" d="100"/>
          <a:sy n="77" d="100"/>
        </p:scale>
        <p:origin x="624" y="84"/>
      </p:cViewPr>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panose="020B0503020204020204" pitchFamily="34" charset="-122"/>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panose="020B0503020204020204" pitchFamily="34" charset="-122"/>
              </a:defRPr>
            </a:lvl1pPr>
          </a:lstStyle>
          <a:p>
            <a:fld id="{58CB7068-2C04-484A-9C40-1D63F2A9F52B}" type="datetimeFigureOut">
              <a:rPr lang="en-US" smtClean="0"/>
              <a:pPr/>
              <a:t>8/14/2018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panose="020B0503020204020204" pitchFamily="34" charset="-122"/>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panose="020B0503020204020204" pitchFamily="34" charset="-122"/>
              </a:defRPr>
            </a:lvl1pPr>
          </a:lstStyle>
          <a:p>
            <a:fld id="{26E16F0D-3359-4BAE-874B-19F5D3EC1F7D}" type="slidenum">
              <a:rPr lang="en-US" smtClean="0"/>
              <a:pPr/>
              <a:t>‹#›</a:t>
            </a:fld>
            <a:endParaRPr lang="en-US" dirty="0"/>
          </a:p>
        </p:txBody>
      </p:sp>
    </p:spTree>
    <p:extLst>
      <p:ext uri="{BB962C8B-B14F-4D97-AF65-F5344CB8AC3E}">
        <p14:creationId xmlns:p14="http://schemas.microsoft.com/office/powerpoint/2010/main" val="1877892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panose="020B0503020204020204" pitchFamily="34" charset="-122"/>
        <a:ea typeface="+mn-ea"/>
        <a:cs typeface="+mn-cs"/>
      </a:defRPr>
    </a:lvl1pPr>
    <a:lvl2pPr marL="457200" algn="l" defTabSz="914400" rtl="0" eaLnBrk="1" latinLnBrk="0" hangingPunct="1">
      <a:defRPr sz="1200" kern="1200">
        <a:solidFill>
          <a:schemeClr val="tx1"/>
        </a:solidFill>
        <a:latin typeface="Microsoft YaHei" panose="020B0503020204020204" pitchFamily="34" charset="-122"/>
        <a:ea typeface="+mn-ea"/>
        <a:cs typeface="+mn-cs"/>
      </a:defRPr>
    </a:lvl2pPr>
    <a:lvl3pPr marL="914400" algn="l" defTabSz="914400" rtl="0" eaLnBrk="1" latinLnBrk="0" hangingPunct="1">
      <a:defRPr sz="1200" kern="1200">
        <a:solidFill>
          <a:schemeClr val="tx1"/>
        </a:solidFill>
        <a:latin typeface="Microsoft YaHei" panose="020B0503020204020204" pitchFamily="34" charset="-122"/>
        <a:ea typeface="+mn-ea"/>
        <a:cs typeface="+mn-cs"/>
      </a:defRPr>
    </a:lvl3pPr>
    <a:lvl4pPr marL="1371600" algn="l" defTabSz="914400" rtl="0" eaLnBrk="1" latinLnBrk="0" hangingPunct="1">
      <a:defRPr sz="1200" kern="1200">
        <a:solidFill>
          <a:schemeClr val="tx1"/>
        </a:solidFill>
        <a:latin typeface="Microsoft YaHei" panose="020B0503020204020204" pitchFamily="34" charset="-122"/>
        <a:ea typeface="+mn-ea"/>
        <a:cs typeface="+mn-cs"/>
      </a:defRPr>
    </a:lvl4pPr>
    <a:lvl5pPr marL="1828800" algn="l" defTabSz="914400" rtl="0" eaLnBrk="1" latinLnBrk="0" hangingPunct="1">
      <a:defRPr sz="1200" kern="1200">
        <a:solidFill>
          <a:schemeClr val="tx1"/>
        </a:solidFill>
        <a:latin typeface="Microsoft YaHei" panose="020B0503020204020204" pitchFamily="34"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th.wikipedia.org/wiki/%E0%B9%80%E0%B8%84%E0%B8%A3%E0%B8%B7%E0%B8%AD%E0%B8%82%E0%B9%88%E0%B8%B2%E0%B8%A2%E0%B8%84%E0%B8%AD%E0%B8%A1%E0%B8%9E%E0%B8%B4%E0%B8%A7%E0%B9%80%E0%B8%95%E0%B8%AD%E0%B8%A3%E0%B9%8C"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th.wikipedia.org/wiki/%E0%B9%82%E0%B8%9B%E0%B8%A3%E0%B9%81%E0%B8%81%E0%B8%A3%E0%B8%A1" TargetMode="External"/><Relationship Id="rId5" Type="http://schemas.openxmlformats.org/officeDocument/2006/relationships/hyperlink" Target="https://th.wikipedia.org/wiki/%E0%B9%80%E0%B8%A7%E0%B9%87%E0%B8%9A%E0%B8%9A%E0%B8%AD%E0%B8%A3%E0%B9%8C%E0%B8%94" TargetMode="External"/><Relationship Id="rId4" Type="http://schemas.openxmlformats.org/officeDocument/2006/relationships/hyperlink" Target="https://th.wikipedia.org/wiki/%E0%B8%AD%E0%B8%B5%E0%B9%80%E0%B8%A1%E0%B8%A5"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mindphp.com/%E0%B8%84%E0%B8%B9%E0%B9%88%E0%B8%A1%E0%B8%B7%E0%B8%AD/73-%E0%B8%84%E0%B8%B7%E0%B8%AD%E0%B8%AD%E0%B8%B0%E0%B9%84%E0%B8%A3/1849-web-browser.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ea typeface="+mn-ea"/>
                <a:cs typeface="+mn-cs"/>
              </a:rPr>
              <a:t>1.</a:t>
            </a:r>
            <a:r>
              <a:rPr lang="th-TH" sz="1200" b="0" i="0" kern="1200" dirty="0" smtClean="0">
                <a:solidFill>
                  <a:schemeClr val="tx1"/>
                </a:solidFill>
                <a:effectLst/>
                <a:ea typeface="+mn-ea"/>
                <a:cs typeface="+mn-cs"/>
              </a:rPr>
              <a:t> เครือข่ายระดับโลก</a:t>
            </a:r>
          </a:p>
          <a:p>
            <a:r>
              <a:rPr lang="th-TH" sz="1200" b="0" i="0" kern="1200" dirty="0" smtClean="0">
                <a:solidFill>
                  <a:schemeClr val="tx1"/>
                </a:solidFill>
                <a:effectLst/>
                <a:ea typeface="+mn-ea"/>
                <a:cs typeface="+mn-cs"/>
              </a:rPr>
              <a:t>2. </a:t>
            </a:r>
            <a:r>
              <a:rPr lang="th-TH" sz="1200" b="0" i="0" u="none" strike="noStrike" kern="1200" dirty="0" smtClean="0">
                <a:solidFill>
                  <a:schemeClr val="tx1"/>
                </a:solidFill>
                <a:effectLst/>
                <a:ea typeface="+mn-ea"/>
                <a:cs typeface="+mn-cs"/>
                <a:hlinkClick r:id="rId3" tooltip="เครือข่ายคอมพิวเตอร์"/>
              </a:rPr>
              <a:t>เครือข่ายคอมพิวเตอร์</a:t>
            </a:r>
            <a:r>
              <a:rPr lang="en-US" sz="1200" b="0" i="0" u="none" strike="noStrike" kern="1200" dirty="0" smtClean="0">
                <a:solidFill>
                  <a:schemeClr val="tx1"/>
                </a:solidFill>
                <a:effectLst/>
                <a:ea typeface="+mn-ea"/>
                <a:cs typeface="+mn-cs"/>
              </a:rPr>
              <a:t> </a:t>
            </a:r>
            <a:r>
              <a:rPr lang="th-TH" sz="1200" b="0" i="0" kern="1200" dirty="0" smtClean="0">
                <a:solidFill>
                  <a:schemeClr val="tx1"/>
                </a:solidFill>
                <a:effectLst/>
                <a:ea typeface="+mn-ea"/>
                <a:cs typeface="+mn-cs"/>
              </a:rPr>
              <a:t>ที่มีขนาดใหญ่ มีการเชื่อมต่อระหว่างเครือข่ายหลาย ๆ เครือข่ายทั่วโลก </a:t>
            </a:r>
          </a:p>
          <a:p>
            <a:r>
              <a:rPr lang="th-TH" sz="1200" b="0" i="0" kern="1200" dirty="0" smtClean="0">
                <a:solidFill>
                  <a:schemeClr val="tx1"/>
                </a:solidFill>
                <a:effectLst/>
                <a:ea typeface="+mn-ea"/>
                <a:cs typeface="+mn-cs"/>
              </a:rPr>
              <a:t>3</a:t>
            </a:r>
            <a:r>
              <a:rPr lang="en-US" sz="1200" b="0" i="0" kern="1200" dirty="0" smtClean="0">
                <a:solidFill>
                  <a:schemeClr val="tx1"/>
                </a:solidFill>
                <a:effectLst/>
                <a:ea typeface="+mn-ea"/>
                <a:cs typeface="+mn-cs"/>
              </a:rPr>
              <a:t>. </a:t>
            </a:r>
            <a:r>
              <a:rPr lang="th-TH" sz="1200" b="0" i="0" kern="1200" dirty="0" smtClean="0">
                <a:solidFill>
                  <a:schemeClr val="tx1"/>
                </a:solidFill>
                <a:effectLst/>
                <a:ea typeface="+mn-ea"/>
                <a:cs typeface="+mn-cs"/>
              </a:rPr>
              <a:t> เข้าถึงเกือบทุกข้อมูล</a:t>
            </a:r>
          </a:p>
          <a:p>
            <a:r>
              <a:rPr lang="th-TH" sz="1200" b="0" i="0" kern="1200" dirty="0" smtClean="0">
                <a:solidFill>
                  <a:schemeClr val="tx1"/>
                </a:solidFill>
                <a:effectLst/>
                <a:ea typeface="+mn-ea"/>
                <a:cs typeface="+mn-cs"/>
              </a:rPr>
              <a:t>4. โดยใช้การสื่อ</a:t>
            </a:r>
            <a:r>
              <a:rPr lang="th-TH" sz="1200" b="0" i="0" kern="1200" dirty="0" smtClean="0">
                <a:solidFill>
                  <a:schemeClr val="tx1"/>
                </a:solidFill>
                <a:effectLst/>
                <a:latin typeface="Microsoft YaHei" panose="020B0503020204020204" pitchFamily="34" charset="-122"/>
                <a:ea typeface="+mn-ea"/>
                <a:cs typeface="+mn-cs"/>
              </a:rPr>
              <a:t>สารตามมาตรฐานที่ชื่อว่า </a:t>
            </a:r>
            <a:r>
              <a:rPr lang="en-US" sz="1200" b="0" i="0" kern="1200" dirty="0" smtClean="0">
                <a:solidFill>
                  <a:schemeClr val="tx1"/>
                </a:solidFill>
                <a:effectLst/>
                <a:latin typeface="Microsoft YaHei" panose="020B0503020204020204" pitchFamily="34" charset="-122"/>
                <a:ea typeface="+mn-ea"/>
                <a:cs typeface="+mn-cs"/>
              </a:rPr>
              <a:t>TCP/IP </a:t>
            </a:r>
            <a:endParaRPr lang="en-US" sz="1200" b="0" i="0" kern="1200" dirty="0" smtClean="0">
              <a:solidFill>
                <a:schemeClr val="tx1"/>
              </a:solidFill>
              <a:effectLst/>
              <a:ea typeface="+mn-ea"/>
              <a:cs typeface="+mn-cs"/>
            </a:endParaRPr>
          </a:p>
          <a:p>
            <a:endParaRPr lang="en-US" sz="1200" b="0" i="0" kern="1200" dirty="0" smtClean="0">
              <a:solidFill>
                <a:schemeClr val="tx1"/>
              </a:solidFill>
              <a:effectLst/>
              <a:ea typeface="+mn-ea"/>
              <a:cs typeface="+mn-cs"/>
            </a:endParaRPr>
          </a:p>
          <a:p>
            <a:r>
              <a:rPr lang="th-TH" sz="1200" b="0" i="0" kern="1200" dirty="0" smtClean="0">
                <a:solidFill>
                  <a:schemeClr val="tx1"/>
                </a:solidFill>
                <a:effectLst/>
                <a:ea typeface="+mn-ea"/>
                <a:cs typeface="+mn-cs"/>
              </a:rPr>
              <a:t>โดยใช้ภาษาที่ใช้สื่อสารกันระหว่างคอมพิวเตอร์ที่เรียกว่า โพรโทคอล (</a:t>
            </a:r>
            <a:r>
              <a:rPr lang="en-US" sz="1200" b="0" i="0" kern="1200" dirty="0" smtClean="0">
                <a:solidFill>
                  <a:schemeClr val="tx1"/>
                </a:solidFill>
                <a:effectLst/>
                <a:ea typeface="+mn-ea"/>
                <a:cs typeface="+mn-cs"/>
              </a:rPr>
              <a:t>protocol) </a:t>
            </a:r>
            <a:endParaRPr lang="th-TH" sz="1200" b="0" i="0" kern="1200" dirty="0" smtClean="0">
              <a:solidFill>
                <a:schemeClr val="tx1"/>
              </a:solidFill>
              <a:effectLst/>
              <a:ea typeface="+mn-ea"/>
              <a:cs typeface="+mn-cs"/>
            </a:endParaRPr>
          </a:p>
          <a:p>
            <a:r>
              <a:rPr lang="th-TH" sz="1200" b="0" i="0" kern="1200" dirty="0" smtClean="0">
                <a:solidFill>
                  <a:schemeClr val="tx1"/>
                </a:solidFill>
                <a:effectLst/>
                <a:ea typeface="+mn-ea"/>
                <a:cs typeface="+mn-cs"/>
              </a:rPr>
              <a:t>ผู้ใช้เครือข่ายนี้สามารถสื่อสารถึงกันได้ในหลาย ๆ ทาง อาทิ </a:t>
            </a:r>
            <a:r>
              <a:rPr lang="th-TH" sz="1200" b="0" i="0" u="none" strike="noStrike" kern="1200" dirty="0" smtClean="0">
                <a:solidFill>
                  <a:schemeClr val="tx1"/>
                </a:solidFill>
                <a:effectLst/>
                <a:ea typeface="+mn-ea"/>
                <a:cs typeface="+mn-cs"/>
                <a:hlinkClick r:id="rId4" tooltip="อีเมล"/>
              </a:rPr>
              <a:t>อีเมล</a:t>
            </a:r>
            <a:r>
              <a:rPr lang="th-TH" sz="1200" b="0" i="0" kern="1200" dirty="0" smtClean="0">
                <a:solidFill>
                  <a:schemeClr val="tx1"/>
                </a:solidFill>
                <a:effectLst/>
                <a:ea typeface="+mn-ea"/>
                <a:cs typeface="+mn-cs"/>
              </a:rPr>
              <a:t> </a:t>
            </a:r>
            <a:r>
              <a:rPr lang="th-TH" sz="1200" b="0" i="0" u="none" strike="noStrike" kern="1200" dirty="0" smtClean="0">
                <a:solidFill>
                  <a:schemeClr val="tx1"/>
                </a:solidFill>
                <a:effectLst/>
                <a:ea typeface="+mn-ea"/>
                <a:cs typeface="+mn-cs"/>
                <a:hlinkClick r:id="rId5" tooltip="เว็บบอร์ด"/>
              </a:rPr>
              <a:t>เว็บบอร์ด</a:t>
            </a:r>
            <a:r>
              <a:rPr lang="th-TH" sz="1200" b="0" i="0" kern="1200" dirty="0" smtClean="0">
                <a:solidFill>
                  <a:schemeClr val="tx1"/>
                </a:solidFill>
                <a:effectLst/>
                <a:ea typeface="+mn-ea"/>
                <a:cs typeface="+mn-cs"/>
              </a:rPr>
              <a:t> และสามารถสืบค้นข้อมูลและข่าวสารต่าง ๆ รวมทั้งคัดลอกแฟ้มข้อมูลและ</a:t>
            </a:r>
            <a:r>
              <a:rPr lang="th-TH" sz="1200" b="0" i="0" u="none" strike="noStrike" kern="1200" dirty="0" smtClean="0">
                <a:solidFill>
                  <a:schemeClr val="tx1"/>
                </a:solidFill>
                <a:effectLst/>
                <a:ea typeface="+mn-ea"/>
                <a:cs typeface="+mn-cs"/>
                <a:hlinkClick r:id="rId6" tooltip="โปรแกรม"/>
              </a:rPr>
              <a:t>โปรแกรม</a:t>
            </a:r>
            <a:r>
              <a:rPr lang="th-TH" sz="1200" b="0" i="0" kern="1200" dirty="0" smtClean="0">
                <a:solidFill>
                  <a:schemeClr val="tx1"/>
                </a:solidFill>
                <a:effectLst/>
                <a:ea typeface="+mn-ea"/>
                <a:cs typeface="+mn-cs"/>
              </a:rPr>
              <a:t>มาใช้ได้</a:t>
            </a:r>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t>3</a:t>
            </a:fld>
            <a:endParaRPr lang="en-US"/>
          </a:p>
        </p:txBody>
      </p:sp>
    </p:spTree>
    <p:extLst>
      <p:ext uri="{BB962C8B-B14F-4D97-AF65-F5344CB8AC3E}">
        <p14:creationId xmlns:p14="http://schemas.microsoft.com/office/powerpoint/2010/main" val="865536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22</a:t>
            </a:fld>
            <a:endParaRPr lang="en-US" dirty="0"/>
          </a:p>
        </p:txBody>
      </p:sp>
    </p:spTree>
    <p:extLst>
      <p:ext uri="{BB962C8B-B14F-4D97-AF65-F5344CB8AC3E}">
        <p14:creationId xmlns:p14="http://schemas.microsoft.com/office/powerpoint/2010/main" val="1906214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23</a:t>
            </a:fld>
            <a:endParaRPr lang="en-US" dirty="0"/>
          </a:p>
        </p:txBody>
      </p:sp>
    </p:spTree>
    <p:extLst>
      <p:ext uri="{BB962C8B-B14F-4D97-AF65-F5344CB8AC3E}">
        <p14:creationId xmlns:p14="http://schemas.microsoft.com/office/powerpoint/2010/main" val="3762991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24</a:t>
            </a:fld>
            <a:endParaRPr lang="en-US" dirty="0"/>
          </a:p>
        </p:txBody>
      </p:sp>
    </p:spTree>
    <p:extLst>
      <p:ext uri="{BB962C8B-B14F-4D97-AF65-F5344CB8AC3E}">
        <p14:creationId xmlns:p14="http://schemas.microsoft.com/office/powerpoint/2010/main" val="230473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sz="1200" b="0" i="0" kern="1200" dirty="0" smtClean="0">
                <a:solidFill>
                  <a:schemeClr val="tx1"/>
                </a:solidFill>
                <a:effectLst/>
                <a:latin typeface="Microsoft YaHei" panose="020B0503020204020204" pitchFamily="34" charset="-122"/>
                <a:ea typeface="+mn-ea"/>
                <a:cs typeface="+mn-cs"/>
              </a:rPr>
              <a:t>ข้อมูลขนาดเล็กซึ่งถูกเก็บไว้ที่ </a:t>
            </a:r>
            <a:r>
              <a:rPr lang="en-US" sz="1200" b="0" i="0" u="none" strike="noStrike" kern="1200" dirty="0" smtClean="0">
                <a:solidFill>
                  <a:schemeClr val="tx1"/>
                </a:solidFill>
                <a:effectLst/>
                <a:latin typeface="Microsoft YaHei" panose="020B0503020204020204" pitchFamily="34" charset="-122"/>
                <a:ea typeface="+mn-ea"/>
                <a:cs typeface="+mn-cs"/>
                <a:hlinkClick r:id="rId3" tooltip="Web browser (เว็บเบราว์เซอร์) คืออะไร::Web browser &#10;   ..."/>
              </a:rPr>
              <a:t>web browser </a:t>
            </a:r>
            <a:r>
              <a:rPr lang="th-TH" sz="1200" b="0" i="0" kern="1200" dirty="0" smtClean="0">
                <a:solidFill>
                  <a:schemeClr val="tx1"/>
                </a:solidFill>
                <a:effectLst/>
                <a:latin typeface="Microsoft YaHei" panose="020B0503020204020204" pitchFamily="34" charset="-122"/>
                <a:ea typeface="+mn-ea"/>
                <a:cs typeface="+mn-cs"/>
              </a:rPr>
              <a:t>เช่น ข้อมูลการเข้าถึงเว็บไซต์ หรือข้อมูลส่วนตัวของเราที่ได้มีการลงทะเบียนกับเว็บไซต์นั้นๆ</a:t>
            </a:r>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25</a:t>
            </a:fld>
            <a:endParaRPr lang="en-US" dirty="0"/>
          </a:p>
        </p:txBody>
      </p:sp>
    </p:spTree>
    <p:extLst>
      <p:ext uri="{BB962C8B-B14F-4D97-AF65-F5344CB8AC3E}">
        <p14:creationId xmlns:p14="http://schemas.microsoft.com/office/powerpoint/2010/main" val="28372782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t>26</a:t>
            </a:fld>
            <a:endParaRPr lang="en-US"/>
          </a:p>
        </p:txBody>
      </p:sp>
    </p:spTree>
    <p:extLst>
      <p:ext uri="{BB962C8B-B14F-4D97-AF65-F5344CB8AC3E}">
        <p14:creationId xmlns:p14="http://schemas.microsoft.com/office/powerpoint/2010/main" val="2705491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35</a:t>
            </a:fld>
            <a:endParaRPr lang="en-US" dirty="0"/>
          </a:p>
        </p:txBody>
      </p:sp>
    </p:spTree>
    <p:extLst>
      <p:ext uri="{BB962C8B-B14F-4D97-AF65-F5344CB8AC3E}">
        <p14:creationId xmlns:p14="http://schemas.microsoft.com/office/powerpoint/2010/main" val="285230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36</a:t>
            </a:fld>
            <a:endParaRPr lang="en-US" dirty="0"/>
          </a:p>
        </p:txBody>
      </p:sp>
    </p:spTree>
    <p:extLst>
      <p:ext uri="{BB962C8B-B14F-4D97-AF65-F5344CB8AC3E}">
        <p14:creationId xmlns:p14="http://schemas.microsoft.com/office/powerpoint/2010/main" val="1345551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TH Sarabunl"/>
              </a:rPr>
              <a:t>Index Directory  </a:t>
            </a:r>
            <a:r>
              <a:rPr lang="th-TH" sz="1200" b="0" i="0" kern="1200" dirty="0" smtClean="0">
                <a:solidFill>
                  <a:schemeClr val="tx1"/>
                </a:solidFill>
                <a:effectLst/>
                <a:ea typeface="+mn-ea"/>
                <a:cs typeface="+mn-cs"/>
              </a:rPr>
              <a:t>จะถูกคัดแยกข้อมูลออกมาเป็นหมวดหมู่ คลิกเลือกดูข้อมูลที่ต้องการได้เลย</a:t>
            </a:r>
            <a:endParaRPr lang="en-US" sz="1200" b="0" i="0" kern="1200" dirty="0" smtClean="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TH Sarabunl"/>
              </a:rPr>
              <a:t>Search Engine </a:t>
            </a:r>
            <a:r>
              <a:rPr lang="th-TH" sz="1200" dirty="0" smtClean="0">
                <a:latin typeface="TH Sarabunl"/>
              </a:rPr>
              <a:t>ค้นข้อมูลจากเว็บไซด์ทั่วไป โดยใช้ </a:t>
            </a:r>
            <a:r>
              <a:rPr lang="en-US" sz="1200" dirty="0" smtClean="0">
                <a:latin typeface="TH Sarabunl"/>
              </a:rPr>
              <a:t>keyword</a:t>
            </a:r>
          </a:p>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t>37</a:t>
            </a:fld>
            <a:endParaRPr lang="en-US"/>
          </a:p>
        </p:txBody>
      </p:sp>
    </p:spTree>
    <p:extLst>
      <p:ext uri="{BB962C8B-B14F-4D97-AF65-F5344CB8AC3E}">
        <p14:creationId xmlns:p14="http://schemas.microsoft.com/office/powerpoint/2010/main" val="449265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smtClean="0"/>
              <a:t>โต้ตอบกันเองผ่านทางอินเทอร์เน็ต</a:t>
            </a:r>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39</a:t>
            </a:fld>
            <a:endParaRPr lang="en-US" dirty="0"/>
          </a:p>
        </p:txBody>
      </p:sp>
    </p:spTree>
    <p:extLst>
      <p:ext uri="{BB962C8B-B14F-4D97-AF65-F5344CB8AC3E}">
        <p14:creationId xmlns:p14="http://schemas.microsoft.com/office/powerpoint/2010/main" val="30366809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smtClean="0"/>
              <a:t>โต้ตอบกันเองผ่านทางอินเทอร์เน็ต</a:t>
            </a:r>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40</a:t>
            </a:fld>
            <a:endParaRPr lang="en-US" dirty="0"/>
          </a:p>
        </p:txBody>
      </p:sp>
    </p:spTree>
    <p:extLst>
      <p:ext uri="{BB962C8B-B14F-4D97-AF65-F5344CB8AC3E}">
        <p14:creationId xmlns:p14="http://schemas.microsoft.com/office/powerpoint/2010/main" val="1232225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latin typeface="TH SarabunIT๙" panose="020B0500040200020003" pitchFamily="34" charset="-34"/>
                <a:cs typeface="TH SarabunIT๙" panose="020B0500040200020003" pitchFamily="34" charset="-34"/>
              </a:rPr>
              <a:t>HTTP &gt;&gt; </a:t>
            </a:r>
            <a:r>
              <a:rPr lang="th-TH" dirty="0" smtClean="0">
                <a:latin typeface="TH SarabunIT๙" panose="020B0500040200020003" pitchFamily="34" charset="-34"/>
                <a:cs typeface="TH SarabunIT๙" panose="020B0500040200020003" pitchFamily="34" charset="-34"/>
              </a:rPr>
              <a:t>โพรโทคอลสำหรับสื่อสารข้อมูลผ่านทางอินเตอร์เน็ต ส่งข้อมูลให้บราวเซอร์ เพื่อแสดงบนจอภาพ</a:t>
            </a:r>
          </a:p>
          <a:p>
            <a:pPr marL="0" indent="0">
              <a:buNone/>
            </a:pPr>
            <a:r>
              <a:rPr lang="en-US" dirty="0" smtClean="0">
                <a:latin typeface="TH SarabunIT๙" panose="020B0500040200020003" pitchFamily="34" charset="-34"/>
                <a:cs typeface="TH SarabunIT๙" panose="020B0500040200020003" pitchFamily="34" charset="-34"/>
              </a:rPr>
              <a:t>HTTPS &gt;&gt; </a:t>
            </a:r>
            <a:r>
              <a:rPr lang="th-TH" dirty="0" smtClean="0">
                <a:latin typeface="TH SarabunIT๙" panose="020B0500040200020003" pitchFamily="34" charset="-34"/>
                <a:cs typeface="TH SarabunIT๙" panose="020B0500040200020003" pitchFamily="34" charset="-34"/>
              </a:rPr>
              <a:t>หลักการทำงาน คือ การสร้างรหัสเฉพาะ เพื่อรับรองความถูกต้องระหว่างเซิร์ฟเวอร์กับตัวเว็บไซต์ ว่าเป็นเจ้าของนี้จริงๆ</a:t>
            </a:r>
          </a:p>
          <a:p>
            <a:pPr marL="0" indent="0">
              <a:buNone/>
            </a:pPr>
            <a:r>
              <a:rPr lang="th-TH" dirty="0" smtClean="0">
                <a:latin typeface="TH SarabunIT๙" panose="020B0500040200020003" pitchFamily="34" charset="-34"/>
                <a:cs typeface="TH SarabunIT๙" panose="020B0500040200020003" pitchFamily="34" charset="-34"/>
              </a:rPr>
              <a:t>เจ้าของเว็บไซต์จะต้องไปซื้อ ใบรับรองอิเล็กทรอนิกส์ (</a:t>
            </a:r>
            <a:r>
              <a:rPr lang="en-US" dirty="0" smtClean="0">
                <a:latin typeface="TH SarabunIT๙" panose="020B0500040200020003" pitchFamily="34" charset="-34"/>
                <a:cs typeface="TH SarabunIT๙" panose="020B0500040200020003" pitchFamily="34" charset="-34"/>
              </a:rPr>
              <a:t>Digital Certificate) </a:t>
            </a:r>
            <a:r>
              <a:rPr lang="th-TH" dirty="0" smtClean="0">
                <a:latin typeface="TH SarabunIT๙" panose="020B0500040200020003" pitchFamily="34" charset="-34"/>
                <a:cs typeface="TH SarabunIT๙" panose="020B0500040200020003" pitchFamily="34" charset="-34"/>
              </a:rPr>
              <a:t>มาจาก ผู้ให้บริการในต่างประเทศที่มีความน่าเชื่อถือในระดับสากล อาทิเช่น </a:t>
            </a:r>
            <a:r>
              <a:rPr lang="en-US" dirty="0" err="1" smtClean="0">
                <a:latin typeface="TH SarabunIT๙" panose="020B0500040200020003" pitchFamily="34" charset="-34"/>
                <a:cs typeface="TH SarabunIT๙" panose="020B0500040200020003" pitchFamily="34" charset="-34"/>
              </a:rPr>
              <a:t>Comodo</a:t>
            </a:r>
            <a:r>
              <a:rPr lang="en-US" dirty="0" smtClean="0">
                <a:latin typeface="TH SarabunIT๙" panose="020B0500040200020003" pitchFamily="34" charset="-34"/>
                <a:cs typeface="TH SarabunIT๙" panose="020B0500040200020003" pitchFamily="34" charset="-34"/>
              </a:rPr>
              <a:t>, Verisign, Thawte, </a:t>
            </a:r>
            <a:r>
              <a:rPr lang="en-US" dirty="0" err="1" smtClean="0">
                <a:latin typeface="TH SarabunIT๙" panose="020B0500040200020003" pitchFamily="34" charset="-34"/>
                <a:cs typeface="TH SarabunIT๙" panose="020B0500040200020003" pitchFamily="34" charset="-34"/>
              </a:rPr>
              <a:t>GeoTrust</a:t>
            </a:r>
            <a:r>
              <a:rPr lang="en-US" dirty="0" smtClean="0">
                <a:latin typeface="TH SarabunIT๙" panose="020B0500040200020003" pitchFamily="34" charset="-34"/>
                <a:cs typeface="TH SarabunIT๙" panose="020B0500040200020003" pitchFamily="34" charset="-34"/>
              </a:rPr>
              <a:t> </a:t>
            </a:r>
            <a:r>
              <a:rPr lang="th-TH" dirty="0" smtClean="0">
                <a:latin typeface="TH SarabunIT๙" panose="020B0500040200020003" pitchFamily="34" charset="-34"/>
                <a:cs typeface="TH SarabunIT๙" panose="020B0500040200020003" pitchFamily="34" charset="-34"/>
              </a:rPr>
              <a:t>ฯลฯ ซึ่งราคาที่ทางเจ้าของเว็บไซต์ที่มี </a:t>
            </a:r>
            <a:r>
              <a:rPr lang="en-US" dirty="0" smtClean="0">
                <a:latin typeface="TH SarabunIT๙" panose="020B0500040200020003" pitchFamily="34" charset="-34"/>
                <a:cs typeface="TH SarabunIT๙" panose="020B0500040200020003" pitchFamily="34" charset="-34"/>
              </a:rPr>
              <a:t>Digital Certificate </a:t>
            </a:r>
            <a:r>
              <a:rPr lang="th-TH" dirty="0" smtClean="0">
                <a:latin typeface="TH SarabunIT๙" panose="020B0500040200020003" pitchFamily="34" charset="-34"/>
                <a:cs typeface="TH SarabunIT๙" panose="020B0500040200020003" pitchFamily="34" charset="-34"/>
              </a:rPr>
              <a:t>นั้นค่าเฉลี่ยอยู่ระหว่าง 5,000 บาท – 15,000 บาท ต่อปี</a:t>
            </a:r>
          </a:p>
          <a:p>
            <a:pPr marL="0" indent="0">
              <a:buNone/>
            </a:pPr>
            <a:r>
              <a:rPr lang="th-TH" dirty="0" smtClean="0">
                <a:latin typeface="TH SarabunIT๙" panose="020B0500040200020003" pitchFamily="34" charset="-34"/>
                <a:cs typeface="TH SarabunIT๙" panose="020B0500040200020003" pitchFamily="34" charset="-34"/>
              </a:rPr>
              <a:t>เว็บไซต์ที่มีการเข้ารหัสเอาไว้ หลักการคือ ข้อมูลที่ถูกส่งผ่าน ระหว่างเครื่องคอมพิวเตอร์ผู้ใช้งาน อินเทอร์เน็ตนั้น ไปยังเซิร์ฟเวอร์ของเว็บไซต์นั้นจะถูก เข้ารหัสไว้ทั้งหมดก่อนส่ง และทำการถอดรหัสเมื่อข้อมูลถูกส่งถึงปลายทาง ประโยชน์ของการเข้ารหัสก็คือ ป้องกันการถูกโจมตีจากแฮกเกอร์ระหว่างที่ข้อมูลถูกส่งจากเซิร์ฟเวอร์ของเว็บไซต์มายังเครื่องของผู้เข้าเยี่ยมชม </a:t>
            </a:r>
            <a:endParaRPr lang="en-US" dirty="0" smtClean="0">
              <a:latin typeface="TH SarabunIT๙" panose="020B0500040200020003" pitchFamily="34" charset="-34"/>
              <a:cs typeface="TH SarabunIT๙" panose="020B0500040200020003" pitchFamily="34" charset="-34"/>
            </a:endParaRPr>
          </a:p>
          <a:p>
            <a:pPr marL="0" indent="0">
              <a:buNone/>
            </a:pPr>
            <a:r>
              <a:rPr lang="th-TH" dirty="0" smtClean="0">
                <a:latin typeface="TH SarabunIT๙" panose="020B0500040200020003" pitchFamily="34" charset="-34"/>
                <a:cs typeface="TH SarabunIT๙" panose="020B0500040200020003" pitchFamily="34" charset="-34"/>
              </a:rPr>
              <a:t>การใช้ โปรโตคอล </a:t>
            </a:r>
            <a:r>
              <a:rPr lang="en-US" dirty="0" smtClean="0">
                <a:latin typeface="TH SarabunIT๙" panose="020B0500040200020003" pitchFamily="34" charset="-34"/>
                <a:cs typeface="TH SarabunIT๙" panose="020B0500040200020003" pitchFamily="34" charset="-34"/>
              </a:rPr>
              <a:t>HTTPS </a:t>
            </a:r>
            <a:r>
              <a:rPr lang="th-TH" dirty="0" smtClean="0">
                <a:latin typeface="TH SarabunIT๙" panose="020B0500040200020003" pitchFamily="34" charset="-34"/>
                <a:cs typeface="TH SarabunIT๙" panose="020B0500040200020003" pitchFamily="34" charset="-34"/>
              </a:rPr>
              <a:t>ในเว็บไซต์ที่ต้องการความปลอดภัยสูงอย่างเช่น เว็บไซต์ของธนาคาร เว็บซื้อขายของออนไลน์ (อีคอมเมิรซ์) หรือ เว็บผู้ให้บริการอีเมล์ เป็นต้น</a:t>
            </a:r>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t>4</a:t>
            </a:fld>
            <a:endParaRPr lang="en-US"/>
          </a:p>
        </p:txBody>
      </p:sp>
    </p:spTree>
    <p:extLst>
      <p:ext uri="{BB962C8B-B14F-4D97-AF65-F5344CB8AC3E}">
        <p14:creationId xmlns:p14="http://schemas.microsoft.com/office/powerpoint/2010/main" val="2658293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41</a:t>
            </a:fld>
            <a:endParaRPr lang="en-US" dirty="0"/>
          </a:p>
        </p:txBody>
      </p:sp>
    </p:spTree>
    <p:extLst>
      <p:ext uri="{BB962C8B-B14F-4D97-AF65-F5344CB8AC3E}">
        <p14:creationId xmlns:p14="http://schemas.microsoft.com/office/powerpoint/2010/main" val="2883022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42</a:t>
            </a:fld>
            <a:endParaRPr lang="en-US" dirty="0"/>
          </a:p>
        </p:txBody>
      </p:sp>
    </p:spTree>
    <p:extLst>
      <p:ext uri="{BB962C8B-B14F-4D97-AF65-F5344CB8AC3E}">
        <p14:creationId xmlns:p14="http://schemas.microsoft.com/office/powerpoint/2010/main" val="7033814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46</a:t>
            </a:fld>
            <a:endParaRPr lang="en-US" dirty="0"/>
          </a:p>
        </p:txBody>
      </p:sp>
    </p:spTree>
    <p:extLst>
      <p:ext uri="{BB962C8B-B14F-4D97-AF65-F5344CB8AC3E}">
        <p14:creationId xmlns:p14="http://schemas.microsoft.com/office/powerpoint/2010/main" val="6933969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sz="1200" b="0" i="0" kern="1200" dirty="0" smtClean="0">
                <a:solidFill>
                  <a:schemeClr val="tx1"/>
                </a:solidFill>
                <a:effectLst/>
                <a:latin typeface="Microsoft YaHei" panose="020B0503020204020204" pitchFamily="34" charset="-122"/>
                <a:ea typeface="+mn-ea"/>
                <a:cs typeface="+mn-cs"/>
              </a:rPr>
              <a:t>กำหนดระดับความสำคัญสำหรับข้อความอีเมล</a:t>
            </a:r>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52</a:t>
            </a:fld>
            <a:endParaRPr lang="en-US" dirty="0"/>
          </a:p>
        </p:txBody>
      </p:sp>
    </p:spTree>
    <p:extLst>
      <p:ext uri="{BB962C8B-B14F-4D97-AF65-F5344CB8AC3E}">
        <p14:creationId xmlns:p14="http://schemas.microsoft.com/office/powerpoint/2010/main" val="1640080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sz="1200" b="0" i="0" kern="1200" dirty="0" smtClean="0">
                <a:solidFill>
                  <a:schemeClr val="tx1"/>
                </a:solidFill>
                <a:effectLst/>
                <a:latin typeface="Microsoft YaHei" panose="020B0503020204020204" pitchFamily="34" charset="-122"/>
                <a:ea typeface="+mn-ea"/>
                <a:cs typeface="+mn-cs"/>
              </a:rPr>
              <a:t>การทำเครื่องหมายข้อความอีเมล์จะทำให้คุณสามารถติดตามการตอบกลับข้อความที่คุณส่งได้</a:t>
            </a:r>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54</a:t>
            </a:fld>
            <a:endParaRPr lang="en-US" dirty="0"/>
          </a:p>
        </p:txBody>
      </p:sp>
    </p:spTree>
    <p:extLst>
      <p:ext uri="{BB962C8B-B14F-4D97-AF65-F5344CB8AC3E}">
        <p14:creationId xmlns:p14="http://schemas.microsoft.com/office/powerpoint/2010/main" val="23346732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58</a:t>
            </a:fld>
            <a:endParaRPr lang="en-US" dirty="0"/>
          </a:p>
        </p:txBody>
      </p:sp>
    </p:spTree>
    <p:extLst>
      <p:ext uri="{BB962C8B-B14F-4D97-AF65-F5344CB8AC3E}">
        <p14:creationId xmlns:p14="http://schemas.microsoft.com/office/powerpoint/2010/main" val="10271154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smtClean="0"/>
              <a:t>นัดหมาย</a:t>
            </a:r>
          </a:p>
          <a:p>
            <a:r>
              <a:rPr lang="th-TH" dirty="0" smtClean="0"/>
              <a:t>  คือกิจกรรมที่คุณจัดกำหนดการไว้ในปฏิทิน</a:t>
            </a:r>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62</a:t>
            </a:fld>
            <a:endParaRPr lang="en-US" dirty="0"/>
          </a:p>
        </p:txBody>
      </p:sp>
    </p:spTree>
    <p:extLst>
      <p:ext uri="{BB962C8B-B14F-4D97-AF65-F5344CB8AC3E}">
        <p14:creationId xmlns:p14="http://schemas.microsoft.com/office/powerpoint/2010/main" val="3597666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sz="1200" b="0" i="0" kern="1200" dirty="0" smtClean="0">
                <a:solidFill>
                  <a:schemeClr val="tx1"/>
                </a:solidFill>
                <a:effectLst/>
                <a:ea typeface="+mn-ea"/>
                <a:cs typeface="+mn-cs"/>
              </a:rPr>
              <a:t>ไอพีแอดเดรส คือ ที่อยู่ของเว็บไซด์</a:t>
            </a:r>
            <a:endParaRPr lang="th-TH" sz="1200" b="1" i="0" kern="1200" dirty="0" smtClean="0">
              <a:solidFill>
                <a:schemeClr val="tx1"/>
              </a:solidFill>
              <a:effectLst/>
              <a:ea typeface="+mn-ea"/>
              <a:cs typeface="+mn-cs"/>
            </a:endParaRPr>
          </a:p>
          <a:p>
            <a:r>
              <a:rPr lang="th-TH" sz="1200" b="1" i="0" kern="1200" dirty="0" smtClean="0">
                <a:solidFill>
                  <a:schemeClr val="tx1"/>
                </a:solidFill>
                <a:effectLst/>
                <a:ea typeface="+mn-ea"/>
                <a:cs typeface="+mn-cs"/>
              </a:rPr>
              <a:t>โดเมนเนม</a:t>
            </a:r>
            <a:r>
              <a:rPr lang="th-TH" sz="1200" b="0" i="0" kern="1200" dirty="0" smtClean="0">
                <a:solidFill>
                  <a:schemeClr val="tx1"/>
                </a:solidFill>
                <a:effectLst/>
                <a:ea typeface="+mn-ea"/>
                <a:cs typeface="+mn-cs"/>
              </a:rPr>
              <a:t> คือ ชื่อเว็บไซต์ เป็นชื่อที่ตั้งขึ้นเพื่อให้จดจำและนำไปใช้งานได้ง่าย</a:t>
            </a:r>
            <a:r>
              <a:rPr lang="th-TH" dirty="0" smtClean="0"/>
              <a:t> แทนการใข้ </a:t>
            </a:r>
            <a:r>
              <a:rPr lang="th-TH" sz="1200" b="0" i="0" kern="1200" dirty="0" smtClean="0">
                <a:solidFill>
                  <a:schemeClr val="tx1"/>
                </a:solidFill>
                <a:effectLst/>
                <a:ea typeface="+mn-ea"/>
                <a:cs typeface="+mn-cs"/>
              </a:rPr>
              <a:t>ไอพีแอดเดรส</a:t>
            </a:r>
          </a:p>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t>6</a:t>
            </a:fld>
            <a:endParaRPr lang="en-US"/>
          </a:p>
        </p:txBody>
      </p:sp>
    </p:spTree>
    <p:extLst>
      <p:ext uri="{BB962C8B-B14F-4D97-AF65-F5344CB8AC3E}">
        <p14:creationId xmlns:p14="http://schemas.microsoft.com/office/powerpoint/2010/main" val="1640280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7</a:t>
            </a:fld>
            <a:endParaRPr lang="en-US" dirty="0"/>
          </a:p>
        </p:txBody>
      </p:sp>
    </p:spTree>
    <p:extLst>
      <p:ext uri="{BB962C8B-B14F-4D97-AF65-F5344CB8AC3E}">
        <p14:creationId xmlns:p14="http://schemas.microsoft.com/office/powerpoint/2010/main" val="4265885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kern="1200" dirty="0" smtClean="0">
                <a:solidFill>
                  <a:schemeClr val="tx1"/>
                </a:solidFill>
                <a:effectLst/>
                <a:ea typeface="+mn-ea"/>
                <a:cs typeface="+mn-cs"/>
              </a:rPr>
              <a:t>1.</a:t>
            </a:r>
            <a:r>
              <a:rPr lang="th-TH" sz="1200" b="0" i="1" kern="1200" dirty="0" smtClean="0">
                <a:solidFill>
                  <a:schemeClr val="tx1"/>
                </a:solidFill>
                <a:effectLst/>
                <a:ea typeface="+mn-ea"/>
                <a:cs typeface="+mn-cs"/>
              </a:rPr>
              <a:t>โปรแกรมที่ใช้สำหรับท่องอินเทอร์เน็ต (</a:t>
            </a:r>
            <a:r>
              <a:rPr lang="en-US" sz="1200" b="0" i="1" kern="1200" dirty="0" err="1" smtClean="0">
                <a:solidFill>
                  <a:schemeClr val="tx1"/>
                </a:solidFill>
                <a:effectLst/>
                <a:ea typeface="+mn-ea"/>
                <a:cs typeface="+mn-cs"/>
              </a:rPr>
              <a:t>sufring</a:t>
            </a:r>
            <a:r>
              <a:rPr lang="en-US" sz="1200" b="0" i="1" kern="1200" dirty="0" smtClean="0">
                <a:solidFill>
                  <a:schemeClr val="tx1"/>
                </a:solidFill>
                <a:effectLst/>
                <a:ea typeface="+mn-ea"/>
                <a:cs typeface="+mn-cs"/>
              </a:rPr>
              <a:t> the Internet) </a:t>
            </a:r>
          </a:p>
          <a:p>
            <a:r>
              <a:rPr lang="en-US" dirty="0" smtClean="0"/>
              <a:t>2. </a:t>
            </a:r>
            <a:r>
              <a:rPr lang="th-TH" dirty="0" smtClean="0"/>
              <a:t>เข้าถึงเว็บไซต์หรือข้อมูลในเครือข่าย  </a:t>
            </a:r>
            <a:r>
              <a:rPr lang="th-TH" sz="1200" b="0" i="0" kern="1200" dirty="0" smtClean="0">
                <a:solidFill>
                  <a:schemeClr val="tx1"/>
                </a:solidFill>
                <a:effectLst/>
                <a:ea typeface="+mn-ea"/>
                <a:cs typeface="+mn-cs"/>
              </a:rPr>
              <a:t>การแสดงข้อมูลในรูปของ ข้อความ ภาพ และระบบมัลติมีเดีย</a:t>
            </a:r>
            <a:endParaRPr lang="en-US" sz="1200" b="0" i="0" kern="1200" dirty="0" smtClean="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ea typeface="+mn-ea"/>
                <a:cs typeface="+mn-cs"/>
              </a:rPr>
              <a:t>3. </a:t>
            </a:r>
            <a:r>
              <a:rPr lang="th-TH" sz="1200" b="0" i="0" kern="1200" dirty="0" smtClean="0">
                <a:solidFill>
                  <a:schemeClr val="tx1"/>
                </a:solidFill>
                <a:effectLst/>
                <a:ea typeface="+mn-ea"/>
                <a:cs typeface="+mn-cs"/>
              </a:rPr>
              <a:t>ข้อมูลต่างๆ จะระบุเป็น </a:t>
            </a:r>
            <a:r>
              <a:rPr lang="en-US" sz="1200" b="0" i="0" kern="1200" dirty="0" smtClean="0">
                <a:solidFill>
                  <a:schemeClr val="tx1"/>
                </a:solidFill>
                <a:effectLst/>
                <a:ea typeface="+mn-ea"/>
                <a:cs typeface="+mn-cs"/>
              </a:rPr>
              <a:t>Uniform Resource Identifier (URI / URL) </a:t>
            </a:r>
            <a:endParaRPr lang="en-US" dirty="0" smtClean="0"/>
          </a:p>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t>8</a:t>
            </a:fld>
            <a:endParaRPr lang="en-US"/>
          </a:p>
        </p:txBody>
      </p:sp>
    </p:spTree>
    <p:extLst>
      <p:ext uri="{BB962C8B-B14F-4D97-AF65-F5344CB8AC3E}">
        <p14:creationId xmlns:p14="http://schemas.microsoft.com/office/powerpoint/2010/main" val="3833180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smtClean="0"/>
              <a:t>เว็บเบราเซอร์ยอดนิยม ได้แก่ </a:t>
            </a:r>
            <a:r>
              <a:rPr lang="en-US" dirty="0" smtClean="0"/>
              <a:t>Google Chrome, Microsoft Edge (Internet Explorer), Safari, Opera </a:t>
            </a:r>
            <a:r>
              <a:rPr lang="th-TH" dirty="0" smtClean="0"/>
              <a:t>และ </a:t>
            </a:r>
            <a:r>
              <a:rPr lang="en-US" dirty="0" smtClean="0"/>
              <a:t>Firefox</a:t>
            </a:r>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t>9</a:t>
            </a:fld>
            <a:endParaRPr lang="en-US"/>
          </a:p>
        </p:txBody>
      </p:sp>
    </p:spTree>
    <p:extLst>
      <p:ext uri="{BB962C8B-B14F-4D97-AF65-F5344CB8AC3E}">
        <p14:creationId xmlns:p14="http://schemas.microsoft.com/office/powerpoint/2010/main" val="2094134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ea typeface="+mn-ea"/>
                <a:cs typeface="+mn-cs"/>
              </a:rPr>
              <a:t> </a:t>
            </a:r>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t>10</a:t>
            </a:fld>
            <a:endParaRPr lang="en-US"/>
          </a:p>
        </p:txBody>
      </p:sp>
    </p:spTree>
    <p:extLst>
      <p:ext uri="{BB962C8B-B14F-4D97-AF65-F5344CB8AC3E}">
        <p14:creationId xmlns:p14="http://schemas.microsoft.com/office/powerpoint/2010/main" val="25721363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icrosoft YaHei" panose="020B0503020204020204" pitchFamily="34" charset="-122"/>
                <a:ea typeface="+mn-ea"/>
                <a:cs typeface="+mn-cs"/>
              </a:rPr>
              <a:t>F5 </a:t>
            </a:r>
            <a:r>
              <a:rPr lang="th-TH" sz="1200" b="0" i="0" kern="1200" dirty="0" smtClean="0">
                <a:solidFill>
                  <a:schemeClr val="tx1"/>
                </a:solidFill>
                <a:effectLst/>
                <a:latin typeface="Microsoft YaHei" panose="020B0503020204020204" pitchFamily="34" charset="-122"/>
                <a:ea typeface="+mn-ea"/>
                <a:cs typeface="+mn-cs"/>
              </a:rPr>
              <a:t>คือ ปุ่มกด </a:t>
            </a:r>
            <a:r>
              <a:rPr lang="en-US" sz="1200" b="0" i="0" kern="1200" dirty="0" smtClean="0">
                <a:solidFill>
                  <a:schemeClr val="tx1"/>
                </a:solidFill>
                <a:effectLst/>
                <a:latin typeface="Microsoft YaHei" panose="020B0503020204020204" pitchFamily="34" charset="-122"/>
                <a:ea typeface="+mn-ea"/>
                <a:cs typeface="+mn-cs"/>
              </a:rPr>
              <a:t>Refresh </a:t>
            </a:r>
            <a:r>
              <a:rPr lang="th-TH" sz="1200" b="0" i="0" kern="1200" dirty="0" smtClean="0">
                <a:solidFill>
                  <a:schemeClr val="tx1"/>
                </a:solidFill>
                <a:effectLst/>
                <a:latin typeface="Microsoft YaHei" panose="020B0503020204020204" pitchFamily="34" charset="-122"/>
                <a:ea typeface="+mn-ea"/>
                <a:cs typeface="+mn-cs"/>
              </a:rPr>
              <a:t>เพื่อโหลดหน้าเว็บไซต์ปัจจุบันใหม่อีกครั้ง</a:t>
            </a:r>
            <a:r>
              <a:rPr lang="th-TH" dirty="0" smtClean="0"/>
              <a:t/>
            </a:r>
            <a:br>
              <a:rPr lang="th-TH" dirty="0" smtClean="0"/>
            </a:br>
            <a:r>
              <a:rPr lang="th-TH" sz="1200" b="0" i="0" kern="1200" dirty="0" smtClean="0">
                <a:solidFill>
                  <a:schemeClr val="tx1"/>
                </a:solidFill>
                <a:effectLst/>
                <a:latin typeface="Microsoft YaHei" panose="020B0503020204020204" pitchFamily="34" charset="-122"/>
                <a:ea typeface="+mn-ea"/>
                <a:cs typeface="+mn-cs"/>
              </a:rPr>
              <a:t>และ </a:t>
            </a:r>
            <a:r>
              <a:rPr lang="en-US" sz="1200" b="0" i="0" kern="1200" dirty="0" smtClean="0">
                <a:solidFill>
                  <a:schemeClr val="tx1"/>
                </a:solidFill>
                <a:effectLst/>
                <a:latin typeface="Microsoft YaHei" panose="020B0503020204020204" pitchFamily="34" charset="-122"/>
                <a:ea typeface="+mn-ea"/>
                <a:cs typeface="+mn-cs"/>
              </a:rPr>
              <a:t>Ctrl+F5 </a:t>
            </a:r>
            <a:r>
              <a:rPr lang="th-TH" sz="1200" b="0" i="0" kern="1200" dirty="0" smtClean="0">
                <a:solidFill>
                  <a:schemeClr val="tx1"/>
                </a:solidFill>
                <a:effectLst/>
                <a:latin typeface="Microsoft YaHei" panose="020B0503020204020204" pitchFamily="34" charset="-122"/>
                <a:ea typeface="+mn-ea"/>
                <a:cs typeface="+mn-cs"/>
              </a:rPr>
              <a:t>ก็เป็นปุ่มกด </a:t>
            </a:r>
            <a:r>
              <a:rPr lang="en-US" sz="1200" b="0" i="0" kern="1200" dirty="0" smtClean="0">
                <a:solidFill>
                  <a:schemeClr val="tx1"/>
                </a:solidFill>
                <a:effectLst/>
                <a:latin typeface="Microsoft YaHei" panose="020B0503020204020204" pitchFamily="34" charset="-122"/>
                <a:ea typeface="+mn-ea"/>
                <a:cs typeface="+mn-cs"/>
              </a:rPr>
              <a:t>Refresh </a:t>
            </a:r>
            <a:r>
              <a:rPr lang="th-TH" sz="1200" b="0" i="0" kern="1200" dirty="0" smtClean="0">
                <a:solidFill>
                  <a:schemeClr val="tx1"/>
                </a:solidFill>
                <a:effectLst/>
                <a:latin typeface="Microsoft YaHei" panose="020B0503020204020204" pitchFamily="34" charset="-122"/>
                <a:ea typeface="+mn-ea"/>
                <a:cs typeface="+mn-cs"/>
              </a:rPr>
              <a:t>เพื่อโหลดหน้าเว็บไซต์ใหม่อีกครั้งเหมือนกัน</a:t>
            </a:r>
            <a:r>
              <a:rPr lang="th-TH" dirty="0" smtClean="0"/>
              <a:t/>
            </a:r>
            <a:br>
              <a:rPr lang="th-TH" dirty="0" smtClean="0"/>
            </a:br>
            <a:r>
              <a:rPr lang="th-TH" sz="1200" b="0" i="0" kern="1200" dirty="0" smtClean="0">
                <a:solidFill>
                  <a:schemeClr val="tx1"/>
                </a:solidFill>
                <a:effectLst/>
                <a:latin typeface="Microsoft YaHei" panose="020B0503020204020204" pitchFamily="34" charset="-122"/>
                <a:ea typeface="+mn-ea"/>
                <a:cs typeface="+mn-cs"/>
              </a:rPr>
              <a:t>แต่แตกต่างกันตรงที่ </a:t>
            </a:r>
            <a:r>
              <a:rPr lang="en-US" sz="1200" b="0" i="0" kern="1200" dirty="0" smtClean="0">
                <a:solidFill>
                  <a:schemeClr val="tx1"/>
                </a:solidFill>
                <a:effectLst/>
                <a:latin typeface="Microsoft YaHei" panose="020B0503020204020204" pitchFamily="34" charset="-122"/>
                <a:ea typeface="+mn-ea"/>
                <a:cs typeface="+mn-cs"/>
              </a:rPr>
              <a:t>Ctrl+F5 </a:t>
            </a:r>
            <a:r>
              <a:rPr lang="th-TH" sz="1200" b="0" i="0" kern="1200" dirty="0" smtClean="0">
                <a:solidFill>
                  <a:schemeClr val="tx1"/>
                </a:solidFill>
                <a:effectLst/>
                <a:latin typeface="Microsoft YaHei" panose="020B0503020204020204" pitchFamily="34" charset="-122"/>
                <a:ea typeface="+mn-ea"/>
                <a:cs typeface="+mn-cs"/>
              </a:rPr>
              <a:t>จะไม่สนใจข้อมูลเก่าในตัว </a:t>
            </a:r>
            <a:r>
              <a:rPr lang="en-US" sz="1200" b="0" i="0" kern="1200" dirty="0" smtClean="0">
                <a:solidFill>
                  <a:schemeClr val="tx1"/>
                </a:solidFill>
                <a:effectLst/>
                <a:latin typeface="Microsoft YaHei" panose="020B0503020204020204" pitchFamily="34" charset="-122"/>
                <a:ea typeface="+mn-ea"/>
                <a:cs typeface="+mn-cs"/>
              </a:rPr>
              <a:t>Browser </a:t>
            </a:r>
            <a:r>
              <a:rPr lang="th-TH" sz="1200" b="0" i="0" kern="1200" dirty="0" smtClean="0">
                <a:solidFill>
                  <a:schemeClr val="tx1"/>
                </a:solidFill>
                <a:effectLst/>
                <a:latin typeface="Microsoft YaHei" panose="020B0503020204020204" pitchFamily="34" charset="-122"/>
                <a:ea typeface="+mn-ea"/>
                <a:cs typeface="+mn-cs"/>
              </a:rPr>
              <a:t>ที่เรียกว่า “แคช” (</a:t>
            </a:r>
            <a:r>
              <a:rPr lang="en-US" sz="1200" b="0" i="0" kern="1200" dirty="0" smtClean="0">
                <a:solidFill>
                  <a:schemeClr val="tx1"/>
                </a:solidFill>
                <a:effectLst/>
                <a:latin typeface="Microsoft YaHei" panose="020B0503020204020204" pitchFamily="34" charset="-122"/>
                <a:ea typeface="+mn-ea"/>
                <a:cs typeface="+mn-cs"/>
              </a:rPr>
              <a:t>Cache)</a:t>
            </a:r>
          </a:p>
          <a:p>
            <a:r>
              <a:rPr lang="th-TH" sz="1200" b="0" i="0" kern="1200" dirty="0" smtClean="0">
                <a:solidFill>
                  <a:schemeClr val="tx1"/>
                </a:solidFill>
                <a:effectLst/>
                <a:latin typeface="Microsoft YaHei" panose="020B0503020204020204" pitchFamily="34" charset="-122"/>
                <a:ea typeface="+mn-ea"/>
                <a:cs typeface="+mn-cs"/>
              </a:rPr>
              <a:t>มีบางกรณีที่กด </a:t>
            </a:r>
            <a:r>
              <a:rPr lang="en-US" sz="1200" b="0" i="0" kern="1200" dirty="0" smtClean="0">
                <a:solidFill>
                  <a:schemeClr val="tx1"/>
                </a:solidFill>
                <a:effectLst/>
                <a:latin typeface="Microsoft YaHei" panose="020B0503020204020204" pitchFamily="34" charset="-122"/>
                <a:ea typeface="+mn-ea"/>
                <a:cs typeface="+mn-cs"/>
              </a:rPr>
              <a:t>Ctrl+F5 </a:t>
            </a:r>
            <a:r>
              <a:rPr lang="th-TH" sz="1200" b="0" i="0" kern="1200" dirty="0" smtClean="0">
                <a:solidFill>
                  <a:schemeClr val="tx1"/>
                </a:solidFill>
                <a:effectLst/>
                <a:latin typeface="Microsoft YaHei" panose="020B0503020204020204" pitchFamily="34" charset="-122"/>
                <a:ea typeface="+mn-ea"/>
                <a:cs typeface="+mn-cs"/>
              </a:rPr>
              <a:t>แล้ว แต่ข้อมูลก็ยังไม่อัพเดต แนะนำว่าให้ไปลบ </a:t>
            </a:r>
            <a:r>
              <a:rPr lang="en-US" sz="1200" b="0" i="0" kern="1200" dirty="0" smtClean="0">
                <a:solidFill>
                  <a:schemeClr val="tx1"/>
                </a:solidFill>
                <a:effectLst/>
                <a:latin typeface="Microsoft YaHei" panose="020B0503020204020204" pitchFamily="34" charset="-122"/>
                <a:ea typeface="+mn-ea"/>
                <a:cs typeface="+mn-cs"/>
              </a:rPr>
              <a:t>History </a:t>
            </a:r>
            <a:r>
              <a:rPr lang="th-TH" sz="1200" b="0" i="0" kern="1200" dirty="0" smtClean="0">
                <a:solidFill>
                  <a:schemeClr val="tx1"/>
                </a:solidFill>
                <a:effectLst/>
                <a:latin typeface="Microsoft YaHei" panose="020B0503020204020204" pitchFamily="34" charset="-122"/>
                <a:ea typeface="+mn-ea"/>
                <a:cs typeface="+mn-cs"/>
              </a:rPr>
              <a:t>ใน </a:t>
            </a:r>
            <a:r>
              <a:rPr lang="en-US" sz="1200" b="0" i="0" kern="1200" dirty="0" smtClean="0">
                <a:solidFill>
                  <a:schemeClr val="tx1"/>
                </a:solidFill>
                <a:effectLst/>
                <a:latin typeface="Microsoft YaHei" panose="020B0503020204020204" pitchFamily="34" charset="-122"/>
                <a:ea typeface="+mn-ea"/>
                <a:cs typeface="+mn-cs"/>
              </a:rPr>
              <a:t>Browser </a:t>
            </a:r>
            <a:r>
              <a:rPr lang="th-TH" sz="1200" b="0" i="0" kern="1200" dirty="0" smtClean="0">
                <a:solidFill>
                  <a:schemeClr val="tx1"/>
                </a:solidFill>
                <a:effectLst/>
                <a:latin typeface="Microsoft YaHei" panose="020B0503020204020204" pitchFamily="34" charset="-122"/>
                <a:ea typeface="+mn-ea"/>
                <a:cs typeface="+mn-cs"/>
              </a:rPr>
              <a:t>นั้นๆ ออก และ กด </a:t>
            </a:r>
            <a:r>
              <a:rPr lang="en-US" sz="1200" b="0" i="0" kern="1200" dirty="0" smtClean="0">
                <a:solidFill>
                  <a:schemeClr val="tx1"/>
                </a:solidFill>
                <a:effectLst/>
                <a:latin typeface="Microsoft YaHei" panose="020B0503020204020204" pitchFamily="34" charset="-122"/>
                <a:ea typeface="+mn-ea"/>
                <a:cs typeface="+mn-cs"/>
              </a:rPr>
              <a:t>Ctrl+F5 </a:t>
            </a:r>
            <a:r>
              <a:rPr lang="th-TH" sz="1200" b="0" i="0" kern="1200" dirty="0" smtClean="0">
                <a:solidFill>
                  <a:schemeClr val="tx1"/>
                </a:solidFill>
                <a:effectLst/>
                <a:latin typeface="Microsoft YaHei" panose="020B0503020204020204" pitchFamily="34" charset="-122"/>
                <a:ea typeface="+mn-ea"/>
                <a:cs typeface="+mn-cs"/>
              </a:rPr>
              <a:t>อีกครั้งก็จะได้ข้อมูลอัพเดตล่าสุด</a:t>
            </a:r>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12</a:t>
            </a:fld>
            <a:endParaRPr lang="en-US" dirty="0"/>
          </a:p>
        </p:txBody>
      </p:sp>
    </p:spTree>
    <p:extLst>
      <p:ext uri="{BB962C8B-B14F-4D97-AF65-F5344CB8AC3E}">
        <p14:creationId xmlns:p14="http://schemas.microsoft.com/office/powerpoint/2010/main" val="326743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E16F0D-3359-4BAE-874B-19F5D3EC1F7D}" type="slidenum">
              <a:rPr lang="en-US" smtClean="0"/>
              <a:pPr/>
              <a:t>21</a:t>
            </a:fld>
            <a:endParaRPr lang="en-US" dirty="0"/>
          </a:p>
        </p:txBody>
      </p:sp>
    </p:spTree>
    <p:extLst>
      <p:ext uri="{BB962C8B-B14F-4D97-AF65-F5344CB8AC3E}">
        <p14:creationId xmlns:p14="http://schemas.microsoft.com/office/powerpoint/2010/main" val="3006531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524000" y="1122363"/>
            <a:ext cx="9144000" cy="2387600"/>
          </a:xfrm>
        </p:spPr>
        <p:txBody>
          <a:bodyPr anchor="b"/>
          <a:lstStyle>
            <a:lvl1pPr algn="ctr">
              <a:defRPr sz="6000">
                <a:latin typeface="Microsoft YaHei" panose="020B0503020204020204" pitchFamily="34" charset="-122"/>
                <a:cs typeface="Bangna New" panose="02000506000000020004" pitchFamily="2"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Microsoft YaHei" panose="020B0503020204020204" pitchFamily="34" charset="-122"/>
                <a:cs typeface="Bangna New" panose="0200050600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03C90C21-0FA7-4751-8C3A-091769A9D933}" type="datetimeFigureOut">
              <a:rPr lang="en-US" smtClean="0"/>
              <a:t>8/14/2018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B90FA-9B2D-4AB8-AB7B-075CFE2BFDB3}" type="slidenum">
              <a:rPr lang="en-US" smtClean="0"/>
              <a:t>‹#›</a:t>
            </a:fld>
            <a:endParaRPr lang="en-US"/>
          </a:p>
        </p:txBody>
      </p:sp>
    </p:spTree>
    <p:extLst>
      <p:ext uri="{BB962C8B-B14F-4D97-AF65-F5344CB8AC3E}">
        <p14:creationId xmlns:p14="http://schemas.microsoft.com/office/powerpoint/2010/main" val="485591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529" y="-297"/>
            <a:ext cx="12193057" cy="6858594"/>
          </a:xfrm>
          <a:prstGeom prst="rect">
            <a:avLst/>
          </a:prstGeom>
        </p:spPr>
      </p:pic>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3C90C21-0FA7-4751-8C3A-091769A9D933}" type="datetimeFigureOut">
              <a:rPr lang="en-US" smtClean="0"/>
              <a:t>8/14/2018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B90FA-9B2D-4AB8-AB7B-075CFE2BFDB3}" type="slidenum">
              <a:rPr lang="en-US" smtClean="0"/>
              <a:t>‹#›</a:t>
            </a:fld>
            <a:endParaRPr lang="en-US"/>
          </a:p>
        </p:txBody>
      </p:sp>
    </p:spTree>
    <p:extLst>
      <p:ext uri="{BB962C8B-B14F-4D97-AF65-F5344CB8AC3E}">
        <p14:creationId xmlns:p14="http://schemas.microsoft.com/office/powerpoint/2010/main" val="4024374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529" y="-297"/>
            <a:ext cx="12193057" cy="6858594"/>
          </a:xfrm>
          <a:prstGeom prst="rect">
            <a:avLst/>
          </a:prstGeom>
        </p:spPr>
      </p:pic>
      <p:sp>
        <p:nvSpPr>
          <p:cNvPr id="2" name="Vertical Title 1"/>
          <p:cNvSpPr>
            <a:spLocks noGrp="1"/>
          </p:cNvSpPr>
          <p:nvPr>
            <p:ph type="title" orient="vert"/>
          </p:nvPr>
        </p:nvSpPr>
        <p:spPr>
          <a:xfrm>
            <a:off x="8724900" y="365125"/>
            <a:ext cx="2628900" cy="5811838"/>
          </a:xfrm>
        </p:spPr>
        <p:txBody>
          <a:bodyPr vert="eaVert"/>
          <a:lstStyle>
            <a:lvl1pPr>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lvl1pPr>
              <a:defRPr/>
            </a:lvl1pPr>
            <a:lvl2pPr>
              <a:defRPr/>
            </a:lvl2pPr>
            <a:lvl3pPr>
              <a:defRPr/>
            </a:lvl3pPr>
            <a:lvl4pPr>
              <a:defRPr/>
            </a:lvl4pPr>
            <a:lvl5pPr>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3C90C21-0FA7-4751-8C3A-091769A9D933}" type="datetimeFigureOut">
              <a:rPr lang="en-US" smtClean="0"/>
              <a:t>8/14/2018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B90FA-9B2D-4AB8-AB7B-075CFE2BFDB3}" type="slidenum">
              <a:rPr lang="en-US" smtClean="0"/>
              <a:t>‹#›</a:t>
            </a:fld>
            <a:endParaRPr lang="en-US"/>
          </a:p>
        </p:txBody>
      </p:sp>
    </p:spTree>
    <p:extLst>
      <p:ext uri="{BB962C8B-B14F-4D97-AF65-F5344CB8AC3E}">
        <p14:creationId xmlns:p14="http://schemas.microsoft.com/office/powerpoint/2010/main" val="1527128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3600"/>
            </a:lvl1pPr>
            <a:lvl2pPr>
              <a:defRPr>
                <a:latin typeface="Microsoft YaHei" panose="020B0503020204020204" pitchFamily="34" charset="-122"/>
                <a:cs typeface="Bangna New" panose="02000506000000020004" pitchFamily="2" charset="0"/>
              </a:defRPr>
            </a:lvl2pPr>
            <a:lvl3pPr>
              <a:defRPr/>
            </a:lvl3pPr>
            <a:lvl4pPr>
              <a:defRPr/>
            </a:lvl4pPr>
            <a:lvl5pPr>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3C90C21-0FA7-4751-8C3A-091769A9D933}" type="datetimeFigureOut">
              <a:rPr lang="en-US" smtClean="0"/>
              <a:t>8/14/2018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B90FA-9B2D-4AB8-AB7B-075CFE2BFDB3}" type="slidenum">
              <a:rPr lang="en-US" smtClean="0"/>
              <a:t>‹#›</a:t>
            </a:fld>
            <a:endParaRPr lang="en-US"/>
          </a:p>
        </p:txBody>
      </p:sp>
    </p:spTree>
    <p:extLst>
      <p:ext uri="{BB962C8B-B14F-4D97-AF65-F5344CB8AC3E}">
        <p14:creationId xmlns:p14="http://schemas.microsoft.com/office/powerpoint/2010/main" val="25320432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529" y="-297"/>
            <a:ext cx="12193057" cy="6858594"/>
          </a:xfrm>
          <a:prstGeom prst="rect">
            <a:avLst/>
          </a:prstGeom>
        </p:spPr>
      </p:pic>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Edit Master text styles</a:t>
            </a:r>
          </a:p>
        </p:txBody>
      </p:sp>
      <p:sp>
        <p:nvSpPr>
          <p:cNvPr id="4" name="Date Placeholder 3"/>
          <p:cNvSpPr>
            <a:spLocks noGrp="1"/>
          </p:cNvSpPr>
          <p:nvPr>
            <p:ph type="dt" sz="half" idx="10"/>
          </p:nvPr>
        </p:nvSpPr>
        <p:spPr/>
        <p:txBody>
          <a:bodyPr/>
          <a:lstStyle/>
          <a:p>
            <a:fld id="{03C90C21-0FA7-4751-8C3A-091769A9D933}" type="datetimeFigureOut">
              <a:rPr lang="en-US" smtClean="0"/>
              <a:t>8/14/2018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B90FA-9B2D-4AB8-AB7B-075CFE2BFDB3}" type="slidenum">
              <a:rPr lang="en-US" smtClean="0"/>
              <a:t>‹#›</a:t>
            </a:fld>
            <a:endParaRPr lang="en-US"/>
          </a:p>
        </p:txBody>
      </p:sp>
    </p:spTree>
    <p:extLst>
      <p:ext uri="{BB962C8B-B14F-4D97-AF65-F5344CB8AC3E}">
        <p14:creationId xmlns:p14="http://schemas.microsoft.com/office/powerpoint/2010/main" val="117925500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529" y="-297"/>
            <a:ext cx="12193057" cy="6858594"/>
          </a:xfrm>
          <a:prstGeom prst="rect">
            <a:avLst/>
          </a:prstGeom>
        </p:spPr>
      </p:pic>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lvl1pPr>
              <a:defRPr/>
            </a:lvl1pPr>
            <a:lvl2pPr>
              <a:defRPr/>
            </a:lvl2pPr>
            <a:lvl3pPr>
              <a:defRPr/>
            </a:lvl3pPr>
            <a:lvl4pPr>
              <a:defRPr/>
            </a:lvl4pPr>
            <a:lvl5pPr>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lvl1pPr>
              <a:defRPr/>
            </a:lvl1pPr>
            <a:lvl2pPr>
              <a:defRPr/>
            </a:lvl2pPr>
            <a:lvl3pPr>
              <a:defRPr/>
            </a:lvl3pPr>
            <a:lvl4pPr>
              <a:defRPr/>
            </a:lvl4pPr>
            <a:lvl5pPr>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03C90C21-0FA7-4751-8C3A-091769A9D933}" type="datetimeFigureOut">
              <a:rPr lang="en-US" smtClean="0"/>
              <a:t>8/14/2018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B90FA-9B2D-4AB8-AB7B-075CFE2BFDB3}" type="slidenum">
              <a:rPr lang="en-US" smtClean="0"/>
              <a:t>‹#›</a:t>
            </a:fld>
            <a:endParaRPr lang="en-US"/>
          </a:p>
        </p:txBody>
      </p:sp>
    </p:spTree>
    <p:extLst>
      <p:ext uri="{BB962C8B-B14F-4D97-AF65-F5344CB8AC3E}">
        <p14:creationId xmlns:p14="http://schemas.microsoft.com/office/powerpoint/2010/main" val="410176050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529" y="-297"/>
            <a:ext cx="12193057" cy="6858594"/>
          </a:xfrm>
          <a:prstGeom prst="rect">
            <a:avLst/>
          </a:prstGeom>
        </p:spPr>
      </p:pic>
      <p:sp>
        <p:nvSpPr>
          <p:cNvPr id="2" name="Title 1"/>
          <p:cNvSpPr>
            <a:spLocks noGrp="1"/>
          </p:cNvSpPr>
          <p:nvPr>
            <p:ph type="title"/>
          </p:nvPr>
        </p:nvSpPr>
        <p:spPr>
          <a:xfrm>
            <a:off x="839788" y="365125"/>
            <a:ext cx="10515600" cy="1325563"/>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Edit Master text styles</a:t>
            </a:r>
          </a:p>
        </p:txBody>
      </p:sp>
      <p:sp>
        <p:nvSpPr>
          <p:cNvPr id="4" name="Content Placeholder 3"/>
          <p:cNvSpPr>
            <a:spLocks noGrp="1"/>
          </p:cNvSpPr>
          <p:nvPr>
            <p:ph sz="half" idx="2"/>
          </p:nvPr>
        </p:nvSpPr>
        <p:spPr>
          <a:xfrm>
            <a:off x="839788" y="2505075"/>
            <a:ext cx="5157787" cy="3684588"/>
          </a:xfrm>
        </p:spPr>
        <p:txBody>
          <a:bodyPr/>
          <a:lstStyle>
            <a:lvl1pPr>
              <a:defRPr/>
            </a:lvl1pPr>
            <a:lvl2pPr>
              <a:defRPr/>
            </a:lvl2pPr>
            <a:lvl3pPr>
              <a:defRPr/>
            </a:lvl3pPr>
            <a:lvl4pPr>
              <a:defRPr/>
            </a:lvl4pPr>
            <a:lvl5pPr>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Edit Master text styles</a:t>
            </a:r>
          </a:p>
        </p:txBody>
      </p:sp>
      <p:sp>
        <p:nvSpPr>
          <p:cNvPr id="6" name="Content Placeholder 5"/>
          <p:cNvSpPr>
            <a:spLocks noGrp="1"/>
          </p:cNvSpPr>
          <p:nvPr>
            <p:ph sz="quarter" idx="4"/>
          </p:nvPr>
        </p:nvSpPr>
        <p:spPr>
          <a:xfrm>
            <a:off x="6172200" y="2505075"/>
            <a:ext cx="5183188" cy="3684588"/>
          </a:xfrm>
        </p:spPr>
        <p:txBody>
          <a:bodyPr/>
          <a:lstStyle>
            <a:lvl1pPr>
              <a:defRPr/>
            </a:lvl1pPr>
            <a:lvl2pPr>
              <a:defRPr/>
            </a:lvl2pPr>
            <a:lvl3pPr>
              <a:defRPr/>
            </a:lvl3pPr>
            <a:lvl4pPr>
              <a:defRPr/>
            </a:lvl4pPr>
            <a:lvl5pPr>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03C90C21-0FA7-4751-8C3A-091769A9D933}" type="datetimeFigureOut">
              <a:rPr lang="en-US" smtClean="0"/>
              <a:t>8/14/2018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1B90FA-9B2D-4AB8-AB7B-075CFE2BFDB3}" type="slidenum">
              <a:rPr lang="en-US" smtClean="0"/>
              <a:t>‹#›</a:t>
            </a:fld>
            <a:endParaRPr lang="en-US"/>
          </a:p>
        </p:txBody>
      </p:sp>
    </p:spTree>
    <p:extLst>
      <p:ext uri="{BB962C8B-B14F-4D97-AF65-F5344CB8AC3E}">
        <p14:creationId xmlns:p14="http://schemas.microsoft.com/office/powerpoint/2010/main" val="260323564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529" y="-297"/>
            <a:ext cx="12193057" cy="6858594"/>
          </a:xfrm>
          <a:prstGeom prst="rect">
            <a:avLst/>
          </a:prstGeom>
        </p:spPr>
      </p:pic>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03C90C21-0FA7-4751-8C3A-091769A9D933}" type="datetimeFigureOut">
              <a:rPr lang="en-US" smtClean="0"/>
              <a:t>8/14/2018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1B90FA-9B2D-4AB8-AB7B-075CFE2BFDB3}" type="slidenum">
              <a:rPr lang="en-US" smtClean="0"/>
              <a:t>‹#›</a:t>
            </a:fld>
            <a:endParaRPr lang="en-US"/>
          </a:p>
        </p:txBody>
      </p:sp>
    </p:spTree>
    <p:extLst>
      <p:ext uri="{BB962C8B-B14F-4D97-AF65-F5344CB8AC3E}">
        <p14:creationId xmlns:p14="http://schemas.microsoft.com/office/powerpoint/2010/main" val="3586025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529" y="-297"/>
            <a:ext cx="12193057" cy="6858594"/>
          </a:xfrm>
          <a:prstGeom prst="rect">
            <a:avLst/>
          </a:prstGeom>
        </p:spPr>
      </p:pic>
      <p:sp>
        <p:nvSpPr>
          <p:cNvPr id="2" name="Date Placeholder 1"/>
          <p:cNvSpPr>
            <a:spLocks noGrp="1"/>
          </p:cNvSpPr>
          <p:nvPr>
            <p:ph type="dt" sz="half" idx="10"/>
          </p:nvPr>
        </p:nvSpPr>
        <p:spPr/>
        <p:txBody>
          <a:bodyPr/>
          <a:lstStyle/>
          <a:p>
            <a:fld id="{03C90C21-0FA7-4751-8C3A-091769A9D933}" type="datetimeFigureOut">
              <a:rPr lang="en-US" smtClean="0"/>
              <a:t>8/14/2018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1B90FA-9B2D-4AB8-AB7B-075CFE2BFDB3}" type="slidenum">
              <a:rPr lang="en-US" smtClean="0"/>
              <a:t>‹#›</a:t>
            </a:fld>
            <a:endParaRPr lang="en-US"/>
          </a:p>
        </p:txBody>
      </p:sp>
    </p:spTree>
    <p:extLst>
      <p:ext uri="{BB962C8B-B14F-4D97-AF65-F5344CB8AC3E}">
        <p14:creationId xmlns:p14="http://schemas.microsoft.com/office/powerpoint/2010/main" val="1315192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529" y="-297"/>
            <a:ext cx="12193057" cy="6858594"/>
          </a:xfrm>
          <a:prstGeom prst="rect">
            <a:avLst/>
          </a:prstGeom>
        </p:spPr>
      </p:pic>
      <p:sp>
        <p:nvSpPr>
          <p:cNvPr id="2" name="Title 1"/>
          <p:cNvSpPr>
            <a:spLocks noGrp="1"/>
          </p:cNvSpPr>
          <p:nvPr>
            <p:ph type="title"/>
          </p:nvPr>
        </p:nvSpPr>
        <p:spPr>
          <a:xfrm>
            <a:off x="839788" y="457200"/>
            <a:ext cx="3932237" cy="1600200"/>
          </a:xfrm>
        </p:spPr>
        <p:txBody>
          <a:bodyPr anchor="b"/>
          <a:lstStyle>
            <a:lvl1pPr>
              <a:defRPr sz="3200"/>
            </a:lvl1pPr>
          </a:lstStyle>
          <a:p>
            <a:r>
              <a:rPr lang="en-US" dirty="0"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Edit Master text styles</a:t>
            </a:r>
          </a:p>
        </p:txBody>
      </p:sp>
      <p:sp>
        <p:nvSpPr>
          <p:cNvPr id="5" name="Date Placeholder 4"/>
          <p:cNvSpPr>
            <a:spLocks noGrp="1"/>
          </p:cNvSpPr>
          <p:nvPr>
            <p:ph type="dt" sz="half" idx="10"/>
          </p:nvPr>
        </p:nvSpPr>
        <p:spPr/>
        <p:txBody>
          <a:bodyPr/>
          <a:lstStyle/>
          <a:p>
            <a:fld id="{03C90C21-0FA7-4751-8C3A-091769A9D933}" type="datetimeFigureOut">
              <a:rPr lang="en-US" smtClean="0"/>
              <a:t>8/14/2018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B90FA-9B2D-4AB8-AB7B-075CFE2BFDB3}" type="slidenum">
              <a:rPr lang="en-US" smtClean="0"/>
              <a:t>‹#›</a:t>
            </a:fld>
            <a:endParaRPr lang="en-US"/>
          </a:p>
        </p:txBody>
      </p:sp>
    </p:spTree>
    <p:extLst>
      <p:ext uri="{BB962C8B-B14F-4D97-AF65-F5344CB8AC3E}">
        <p14:creationId xmlns:p14="http://schemas.microsoft.com/office/powerpoint/2010/main" val="3158444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529" y="-297"/>
            <a:ext cx="12193057" cy="6858594"/>
          </a:xfrm>
          <a:prstGeom prst="rect">
            <a:avLst/>
          </a:prstGeom>
        </p:spPr>
      </p:pic>
      <p:sp>
        <p:nvSpPr>
          <p:cNvPr id="2" name="Title 1"/>
          <p:cNvSpPr>
            <a:spLocks noGrp="1"/>
          </p:cNvSpPr>
          <p:nvPr>
            <p:ph type="title"/>
          </p:nvPr>
        </p:nvSpPr>
        <p:spPr>
          <a:xfrm>
            <a:off x="839788" y="457200"/>
            <a:ext cx="3932237" cy="1600200"/>
          </a:xfrm>
        </p:spPr>
        <p:txBody>
          <a:bodyPr anchor="b"/>
          <a:lstStyle>
            <a:lvl1pPr>
              <a:defRPr sz="3200"/>
            </a:lvl1pPr>
          </a:lstStyle>
          <a:p>
            <a:r>
              <a:rPr lang="en-US" dirty="0" smtClean="0"/>
              <a:t>Click to edit Master title style</a:t>
            </a:r>
            <a:endParaRPr lang="en-US"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Edit Master text styles</a:t>
            </a:r>
          </a:p>
        </p:txBody>
      </p:sp>
      <p:sp>
        <p:nvSpPr>
          <p:cNvPr id="5" name="Date Placeholder 4"/>
          <p:cNvSpPr>
            <a:spLocks noGrp="1"/>
          </p:cNvSpPr>
          <p:nvPr>
            <p:ph type="dt" sz="half" idx="10"/>
          </p:nvPr>
        </p:nvSpPr>
        <p:spPr/>
        <p:txBody>
          <a:bodyPr/>
          <a:lstStyle/>
          <a:p>
            <a:fld id="{03C90C21-0FA7-4751-8C3A-091769A9D933}" type="datetimeFigureOut">
              <a:rPr lang="en-US" smtClean="0"/>
              <a:t>8/14/2018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B90FA-9B2D-4AB8-AB7B-075CFE2BFDB3}" type="slidenum">
              <a:rPr lang="en-US" smtClean="0"/>
              <a:t>‹#›</a:t>
            </a:fld>
            <a:endParaRPr lang="en-US"/>
          </a:p>
        </p:txBody>
      </p:sp>
    </p:spTree>
    <p:extLst>
      <p:ext uri="{BB962C8B-B14F-4D97-AF65-F5344CB8AC3E}">
        <p14:creationId xmlns:p14="http://schemas.microsoft.com/office/powerpoint/2010/main" val="3473448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165223"/>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icrosoft YaHei" panose="020B0503020204020204" pitchFamily="34" charset="-122"/>
              </a:defRPr>
            </a:lvl1pPr>
          </a:lstStyle>
          <a:p>
            <a:fld id="{03C90C21-0FA7-4751-8C3A-091769A9D933}" type="datetimeFigureOut">
              <a:rPr lang="en-US" smtClean="0"/>
              <a:pPr/>
              <a:t>8/14/2018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Microsoft YaHei" panose="020B0503020204020204" pitchFamily="34" charset="-122"/>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icrosoft YaHei" panose="020B0503020204020204" pitchFamily="34" charset="-122"/>
              </a:defRPr>
            </a:lvl1pPr>
          </a:lstStyle>
          <a:p>
            <a:fld id="{FA1B90FA-9B2D-4AB8-AB7B-075CFE2BFDB3}" type="slidenum">
              <a:rPr lang="en-US" smtClean="0"/>
              <a:pPr/>
              <a:t>‹#›</a:t>
            </a:fld>
            <a:endParaRPr lang="en-US" dirty="0"/>
          </a:p>
        </p:txBody>
      </p:sp>
    </p:spTree>
    <p:extLst>
      <p:ext uri="{BB962C8B-B14F-4D97-AF65-F5344CB8AC3E}">
        <p14:creationId xmlns:p14="http://schemas.microsoft.com/office/powerpoint/2010/main" val="5396595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icrosoft YaHei" panose="020B0503020204020204" pitchFamily="34" charset="-122"/>
          <a:ea typeface="+mj-ea"/>
          <a:cs typeface="Bangna New" panose="02000506000000020004"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7.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3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3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3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3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4.png"/><Relationship Id="rId7" Type="http://schemas.microsoft.com/office/2007/relationships/hdphoto" Target="../media/hdphoto4.wdp"/><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png"/><Relationship Id="rId4" Type="http://schemas.microsoft.com/office/2007/relationships/hdphoto" Target="../media/hdphoto3.wdp"/><Relationship Id="rId9" Type="http://schemas.openxmlformats.org/officeDocument/2006/relationships/image" Target="../media/image88.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43.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image" Target="../media/image97.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sanook.com/" TargetMode="External"/><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hyperlink" Target="https://www.facebook.com/" TargetMode="Externa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5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5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microsoft.com/office/2007/relationships/hdphoto" Target="../media/hdphoto5.wdp"/></Relationships>
</file>

<file path=ppt/slides/_rels/slide5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5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5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63.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7.png"/><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6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8293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9"/>
          <p:cNvSpPr txBox="1">
            <a:spLocks/>
          </p:cNvSpPr>
          <p:nvPr/>
        </p:nvSpPr>
        <p:spPr>
          <a:xfrm>
            <a:off x="856676" y="1251805"/>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The Browser </a:t>
            </a:r>
            <a:r>
              <a:rPr lang="en-US" sz="2400" dirty="0" smtClean="0"/>
              <a:t>Window</a:t>
            </a:r>
            <a:endParaRPr lang="en-US" sz="2400" dirty="0"/>
          </a:p>
        </p:txBody>
      </p:sp>
      <p:pic>
        <p:nvPicPr>
          <p:cNvPr id="6" name="Picture 5"/>
          <p:cNvPicPr>
            <a:picLocks noChangeAspect="1"/>
          </p:cNvPicPr>
          <p:nvPr/>
        </p:nvPicPr>
        <p:blipFill rotWithShape="1">
          <a:blip r:embed="rId3"/>
          <a:srcRect l="194" t="1" r="222" b="397"/>
          <a:stretch/>
        </p:blipFill>
        <p:spPr>
          <a:xfrm>
            <a:off x="1925256" y="1711579"/>
            <a:ext cx="8458200" cy="5063871"/>
          </a:xfrm>
          <a:prstGeom prst="rect">
            <a:avLst/>
          </a:prstGeom>
          <a:ln>
            <a:solidFill>
              <a:schemeClr val="tx1"/>
            </a:solidFill>
          </a:ln>
        </p:spPr>
      </p:pic>
      <p:sp>
        <p:nvSpPr>
          <p:cNvPr id="19" name="Rectangle 18"/>
          <p:cNvSpPr/>
          <p:nvPr/>
        </p:nvSpPr>
        <p:spPr>
          <a:xfrm>
            <a:off x="284531" y="1989794"/>
            <a:ext cx="1404569" cy="646331"/>
          </a:xfrm>
          <a:prstGeom prst="rect">
            <a:avLst/>
          </a:prstGeom>
          <a:solidFill>
            <a:schemeClr val="bg1"/>
          </a:solidFill>
        </p:spPr>
        <p:txBody>
          <a:bodyPr wrap="square">
            <a:spAutoFit/>
          </a:bodyPr>
          <a:lstStyle/>
          <a:p>
            <a:r>
              <a:rPr lang="en-US" dirty="0" smtClean="0"/>
              <a:t>Navigation Buttons</a:t>
            </a:r>
            <a:endParaRPr lang="en-US" dirty="0"/>
          </a:p>
        </p:txBody>
      </p:sp>
      <p:cxnSp>
        <p:nvCxnSpPr>
          <p:cNvPr id="20" name="Elbow Connector 19"/>
          <p:cNvCxnSpPr/>
          <p:nvPr/>
        </p:nvCxnSpPr>
        <p:spPr>
          <a:xfrm flipV="1">
            <a:off x="1231900" y="2041779"/>
            <a:ext cx="889000" cy="271181"/>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284531" y="2761218"/>
            <a:ext cx="1404569" cy="646331"/>
          </a:xfrm>
          <a:prstGeom prst="rect">
            <a:avLst/>
          </a:prstGeom>
          <a:solidFill>
            <a:schemeClr val="bg1"/>
          </a:solidFill>
        </p:spPr>
        <p:txBody>
          <a:bodyPr wrap="square">
            <a:spAutoFit/>
          </a:bodyPr>
          <a:lstStyle/>
          <a:p>
            <a:r>
              <a:rPr lang="en-US" dirty="0" smtClean="0"/>
              <a:t>Address Bar</a:t>
            </a:r>
            <a:endParaRPr lang="en-US" dirty="0"/>
          </a:p>
        </p:txBody>
      </p:sp>
      <p:cxnSp>
        <p:nvCxnSpPr>
          <p:cNvPr id="22" name="Elbow Connector 21"/>
          <p:cNvCxnSpPr/>
          <p:nvPr/>
        </p:nvCxnSpPr>
        <p:spPr>
          <a:xfrm flipV="1">
            <a:off x="1231900" y="2038869"/>
            <a:ext cx="2311400" cy="1045517"/>
          </a:xfrm>
          <a:prstGeom prst="bentConnector3">
            <a:avLst>
              <a:gd name="adj1" fmla="val 100000"/>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284531" y="3960420"/>
            <a:ext cx="1404569" cy="646331"/>
          </a:xfrm>
          <a:prstGeom prst="rect">
            <a:avLst/>
          </a:prstGeom>
          <a:solidFill>
            <a:schemeClr val="bg1"/>
          </a:solidFill>
        </p:spPr>
        <p:txBody>
          <a:bodyPr wrap="square">
            <a:spAutoFit/>
          </a:bodyPr>
          <a:lstStyle/>
          <a:p>
            <a:r>
              <a:rPr lang="en-US" dirty="0" smtClean="0"/>
              <a:t>View Window</a:t>
            </a:r>
            <a:endParaRPr lang="en-US" dirty="0"/>
          </a:p>
        </p:txBody>
      </p:sp>
      <p:cxnSp>
        <p:nvCxnSpPr>
          <p:cNvPr id="24" name="Elbow Connector 23"/>
          <p:cNvCxnSpPr/>
          <p:nvPr/>
        </p:nvCxnSpPr>
        <p:spPr>
          <a:xfrm flipV="1">
            <a:off x="1231900" y="4012405"/>
            <a:ext cx="889000" cy="271181"/>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10996946" y="5657653"/>
            <a:ext cx="1140070" cy="646331"/>
          </a:xfrm>
          <a:prstGeom prst="rect">
            <a:avLst/>
          </a:prstGeom>
          <a:solidFill>
            <a:schemeClr val="bg1"/>
          </a:solidFill>
        </p:spPr>
        <p:txBody>
          <a:bodyPr wrap="square">
            <a:spAutoFit/>
          </a:bodyPr>
          <a:lstStyle/>
          <a:p>
            <a:r>
              <a:rPr lang="en-US" dirty="0" smtClean="0"/>
              <a:t>Status Bar</a:t>
            </a:r>
            <a:endParaRPr lang="en-US" dirty="0"/>
          </a:p>
        </p:txBody>
      </p:sp>
      <p:sp>
        <p:nvSpPr>
          <p:cNvPr id="27" name="Rectangle 26"/>
          <p:cNvSpPr/>
          <p:nvPr/>
        </p:nvSpPr>
        <p:spPr>
          <a:xfrm>
            <a:off x="10996946" y="3072587"/>
            <a:ext cx="1140070" cy="369332"/>
          </a:xfrm>
          <a:prstGeom prst="rect">
            <a:avLst/>
          </a:prstGeom>
          <a:solidFill>
            <a:schemeClr val="bg1"/>
          </a:solidFill>
        </p:spPr>
        <p:txBody>
          <a:bodyPr wrap="square">
            <a:spAutoFit/>
          </a:bodyPr>
          <a:lstStyle/>
          <a:p>
            <a:r>
              <a:rPr lang="en-US" dirty="0" smtClean="0"/>
              <a:t>Tabs</a:t>
            </a:r>
            <a:endParaRPr lang="en-US" dirty="0"/>
          </a:p>
        </p:txBody>
      </p:sp>
      <p:sp>
        <p:nvSpPr>
          <p:cNvPr id="29" name="Rectangle 28"/>
          <p:cNvSpPr/>
          <p:nvPr/>
        </p:nvSpPr>
        <p:spPr>
          <a:xfrm>
            <a:off x="10882001" y="2038870"/>
            <a:ext cx="1140070" cy="646331"/>
          </a:xfrm>
          <a:prstGeom prst="rect">
            <a:avLst/>
          </a:prstGeom>
          <a:solidFill>
            <a:schemeClr val="bg1"/>
          </a:solidFill>
        </p:spPr>
        <p:txBody>
          <a:bodyPr wrap="square">
            <a:spAutoFit/>
          </a:bodyPr>
          <a:lstStyle/>
          <a:p>
            <a:r>
              <a:rPr lang="en-US" dirty="0" smtClean="0"/>
              <a:t>Browser Controls</a:t>
            </a:r>
            <a:endParaRPr lang="en-US" dirty="0"/>
          </a:p>
        </p:txBody>
      </p:sp>
      <p:cxnSp>
        <p:nvCxnSpPr>
          <p:cNvPr id="30" name="Elbow Connector 29"/>
          <p:cNvCxnSpPr>
            <a:stCxn id="29" idx="1"/>
          </p:cNvCxnSpPr>
          <p:nvPr/>
        </p:nvCxnSpPr>
        <p:spPr>
          <a:xfrm rot="10800000">
            <a:off x="10285995" y="2038870"/>
            <a:ext cx="596006" cy="323166"/>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p:nvPr/>
        </p:nvCxnSpPr>
        <p:spPr>
          <a:xfrm rot="10800000">
            <a:off x="6032500" y="2038869"/>
            <a:ext cx="4964448" cy="1218384"/>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5400000">
            <a:off x="10213326" y="6039423"/>
            <a:ext cx="739446" cy="594107"/>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4828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down)">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2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par>
                                <p:cTn id="25" presetID="22" presetClass="entr" presetSubtype="8"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par>
                                <p:cTn id="33" presetID="22" presetClass="entr" presetSubtype="8"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par>
                                <p:cTn id="41" presetID="22" presetClass="entr" presetSubtype="8"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right)">
                                      <p:cBhvr>
                                        <p:cTn id="48" dur="500"/>
                                        <p:tgtEl>
                                          <p:spTgt spid="27"/>
                                        </p:tgtEl>
                                      </p:cBhvr>
                                    </p:animEffect>
                                  </p:childTnLst>
                                </p:cTn>
                              </p:par>
                              <p:par>
                                <p:cTn id="49" presetID="22" presetClass="entr" presetSubtype="2"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right)">
                                      <p:cBhvr>
                                        <p:cTn id="51" dur="500"/>
                                        <p:tgtEl>
                                          <p:spTgt spid="3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right)">
                                      <p:cBhvr>
                                        <p:cTn id="56" dur="500"/>
                                        <p:tgtEl>
                                          <p:spTgt spid="25"/>
                                        </p:tgtEl>
                                      </p:cBhvr>
                                    </p:animEffect>
                                  </p:childTnLst>
                                </p:cTn>
                              </p:par>
                              <p:par>
                                <p:cTn id="57" presetID="22" presetClass="entr" presetSubtype="8" fill="hold"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left)">
                                      <p:cBhvr>
                                        <p:cTn id="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9" grpId="0" animBg="1"/>
      <p:bldP spid="21" grpId="0" animBg="1"/>
      <p:bldP spid="23" grpId="0" animBg="1"/>
      <p:bldP spid="25" grpId="0" animBg="1"/>
      <p:bldP spid="27" grpId="0" animBg="1"/>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C:\Users\Arit\AppData\Local\Temp\SNAGHTML145d020.PNG"/>
          <p:cNvPicPr/>
          <p:nvPr/>
        </p:nvPicPr>
        <p:blipFill>
          <a:blip r:embed="rId2">
            <a:extLst>
              <a:ext uri="{28A0092B-C50C-407E-A947-70E740481C1C}">
                <a14:useLocalDpi xmlns:a14="http://schemas.microsoft.com/office/drawing/2010/main" val="0"/>
              </a:ext>
            </a:extLst>
          </a:blip>
          <a:srcRect/>
          <a:stretch>
            <a:fillRect/>
          </a:stretch>
        </p:blipFill>
        <p:spPr bwMode="auto">
          <a:xfrm>
            <a:off x="901704" y="2898593"/>
            <a:ext cx="10150584" cy="1857829"/>
          </a:xfrm>
          <a:prstGeom prst="rect">
            <a:avLst/>
          </a:prstGeom>
          <a:noFill/>
          <a:ln>
            <a:noFill/>
          </a:ln>
        </p:spPr>
      </p:pic>
      <p:sp>
        <p:nvSpPr>
          <p:cNvPr id="7" name="Rectangle 6"/>
          <p:cNvSpPr/>
          <p:nvPr/>
        </p:nvSpPr>
        <p:spPr>
          <a:xfrm>
            <a:off x="901704" y="1931267"/>
            <a:ext cx="10370048" cy="685059"/>
          </a:xfrm>
          <a:prstGeom prst="rect">
            <a:avLst/>
          </a:prstGeom>
        </p:spPr>
        <p:txBody>
          <a:bodyPr wrap="square">
            <a:spAutoFit/>
          </a:bodyPr>
          <a:lstStyle/>
          <a:p>
            <a:pPr>
              <a:lnSpc>
                <a:spcPct val="107000"/>
              </a:lnSpc>
              <a:spcAft>
                <a:spcPts val="800"/>
              </a:spcAft>
            </a:pPr>
            <a:r>
              <a:rPr lang="en-US" dirty="0">
                <a:cs typeface="Bangna New" panose="02000506000000020004" pitchFamily="2" charset="0"/>
              </a:rPr>
              <a:t>The Refresh button will reload the current page</a:t>
            </a:r>
            <a:r>
              <a:rPr lang="th-TH" dirty="0">
                <a:cs typeface="Bangna New" panose="02000506000000020004" pitchFamily="2" charset="0"/>
              </a:rPr>
              <a:t>. </a:t>
            </a:r>
            <a:r>
              <a:rPr lang="en-US" dirty="0">
                <a:cs typeface="Bangna New" panose="02000506000000020004" pitchFamily="2" charset="0"/>
              </a:rPr>
              <a:t>If a website stops working, try using the Refresh button</a:t>
            </a:r>
            <a:r>
              <a:rPr lang="th-TH" dirty="0">
                <a:cs typeface="Bangna New" panose="02000506000000020004" pitchFamily="2" charset="0"/>
              </a:rPr>
              <a:t>.</a:t>
            </a:r>
            <a:endParaRPr lang="en-US" dirty="0">
              <a:cs typeface="Bangna New" panose="02000506000000020004" pitchFamily="2" charset="0"/>
            </a:endParaRPr>
          </a:p>
        </p:txBody>
      </p:sp>
      <p:sp>
        <p:nvSpPr>
          <p:cNvPr id="8" name="Content Placeholder 9"/>
          <p:cNvSpPr txBox="1">
            <a:spLocks/>
          </p:cNvSpPr>
          <p:nvPr/>
        </p:nvSpPr>
        <p:spPr>
          <a:xfrm>
            <a:off x="856676" y="1251805"/>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Refresh a web page</a:t>
            </a:r>
          </a:p>
        </p:txBody>
      </p:sp>
      <p:pic>
        <p:nvPicPr>
          <p:cNvPr id="2" name="Picture 1"/>
          <p:cNvPicPr>
            <a:picLocks noChangeAspect="1"/>
          </p:cNvPicPr>
          <p:nvPr/>
        </p:nvPicPr>
        <p:blipFill>
          <a:blip r:embed="rId3"/>
          <a:stretch>
            <a:fillRect/>
          </a:stretch>
        </p:blipFill>
        <p:spPr>
          <a:xfrm>
            <a:off x="889763" y="5038689"/>
            <a:ext cx="10174466" cy="1729887"/>
          </a:xfrm>
          <a:prstGeom prst="rect">
            <a:avLst/>
          </a:prstGeom>
          <a:ln>
            <a:solidFill>
              <a:schemeClr val="bg1">
                <a:lumMod val="65000"/>
              </a:schemeClr>
            </a:solidFill>
          </a:ln>
        </p:spPr>
      </p:pic>
      <p:sp>
        <p:nvSpPr>
          <p:cNvPr id="3" name="Rectangle 2"/>
          <p:cNvSpPr/>
          <p:nvPr/>
        </p:nvSpPr>
        <p:spPr>
          <a:xfrm>
            <a:off x="6366022" y="5133985"/>
            <a:ext cx="694266" cy="667844"/>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9" name="Content Placeholder 9"/>
          <p:cNvSpPr txBox="1">
            <a:spLocks/>
          </p:cNvSpPr>
          <p:nvPr/>
        </p:nvSpPr>
        <p:spPr>
          <a:xfrm>
            <a:off x="7503700" y="5801829"/>
            <a:ext cx="3117116"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Stop </a:t>
            </a:r>
            <a:r>
              <a:rPr lang="en-US" sz="2400" dirty="0"/>
              <a:t>a web page</a:t>
            </a:r>
          </a:p>
        </p:txBody>
      </p:sp>
      <p:cxnSp>
        <p:nvCxnSpPr>
          <p:cNvPr id="10" name="Straight Arrow Connector 9"/>
          <p:cNvCxnSpPr/>
          <p:nvPr/>
        </p:nvCxnSpPr>
        <p:spPr>
          <a:xfrm flipH="1">
            <a:off x="6154356" y="3006566"/>
            <a:ext cx="905932" cy="18626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7187289" y="5058685"/>
            <a:ext cx="905932" cy="18626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6888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22" presetClass="entr" presetSubtype="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down)">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2"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right)">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P spid="3"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9"/>
          <p:cNvSpPr txBox="1">
            <a:spLocks/>
          </p:cNvSpPr>
          <p:nvPr/>
        </p:nvSpPr>
        <p:spPr>
          <a:xfrm>
            <a:off x="856676" y="1251805"/>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Refresh a web page</a:t>
            </a:r>
          </a:p>
        </p:txBody>
      </p:sp>
      <p:pic>
        <p:nvPicPr>
          <p:cNvPr id="1026" name="Picture 2"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676" y="2211264"/>
            <a:ext cx="2293265" cy="216198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r="34852"/>
          <a:stretch/>
        </p:blipFill>
        <p:spPr>
          <a:xfrm>
            <a:off x="6317973" y="2428240"/>
            <a:ext cx="2413466" cy="1166941"/>
          </a:xfrm>
          <a:prstGeom prst="rect">
            <a:avLst/>
          </a:prstGeom>
        </p:spPr>
      </p:pic>
      <p:pic>
        <p:nvPicPr>
          <p:cNvPr id="14" name="Picture 2"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54952" y="2428240"/>
            <a:ext cx="2293265" cy="216198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5"/>
          <a:stretch>
            <a:fillRect/>
          </a:stretch>
        </p:blipFill>
        <p:spPr>
          <a:xfrm>
            <a:off x="4017886" y="2751983"/>
            <a:ext cx="1315827" cy="1199235"/>
          </a:xfrm>
          <a:prstGeom prst="rect">
            <a:avLst/>
          </a:prstGeom>
        </p:spPr>
      </p:pic>
      <p:sp>
        <p:nvSpPr>
          <p:cNvPr id="18" name="Rectangle 17"/>
          <p:cNvSpPr/>
          <p:nvPr/>
        </p:nvSpPr>
        <p:spPr>
          <a:xfrm>
            <a:off x="856676" y="4748946"/>
            <a:ext cx="8954074" cy="584775"/>
          </a:xfrm>
          <a:prstGeom prst="rect">
            <a:avLst/>
          </a:prstGeom>
        </p:spPr>
        <p:txBody>
          <a:bodyPr wrap="square">
            <a:spAutoFit/>
          </a:bodyPr>
          <a:lstStyle/>
          <a:p>
            <a:r>
              <a:rPr lang="en-US" sz="3200" b="1" dirty="0">
                <a:latin typeface="+mj-lt"/>
                <a:cs typeface="+mj-cs"/>
              </a:rPr>
              <a:t>F5 </a:t>
            </a:r>
            <a:r>
              <a:rPr lang="th-TH" sz="3200" b="1" dirty="0">
                <a:latin typeface="+mj-lt"/>
                <a:cs typeface="+mj-cs"/>
              </a:rPr>
              <a:t>คือ ปุ่มกด </a:t>
            </a:r>
            <a:r>
              <a:rPr lang="en-US" sz="3200" b="1" dirty="0">
                <a:latin typeface="+mj-lt"/>
                <a:cs typeface="+mj-cs"/>
              </a:rPr>
              <a:t>Refresh </a:t>
            </a:r>
            <a:r>
              <a:rPr lang="th-TH" sz="3200" b="1" dirty="0">
                <a:latin typeface="+mj-lt"/>
                <a:cs typeface="+mj-cs"/>
              </a:rPr>
              <a:t>เพื่อโหลดหน้าเว็บไซต์ปัจจุบันใหม่อีกครั้ง</a:t>
            </a:r>
            <a:endParaRPr lang="en-US" sz="3200" b="1" dirty="0">
              <a:latin typeface="+mj-lt"/>
              <a:cs typeface="+mj-cs"/>
            </a:endParaRPr>
          </a:p>
        </p:txBody>
      </p:sp>
      <p:sp>
        <p:nvSpPr>
          <p:cNvPr id="21" name="Rectangle 20"/>
          <p:cNvSpPr/>
          <p:nvPr/>
        </p:nvSpPr>
        <p:spPr>
          <a:xfrm>
            <a:off x="1714500" y="5451604"/>
            <a:ext cx="10727246" cy="584775"/>
          </a:xfrm>
          <a:prstGeom prst="rect">
            <a:avLst/>
          </a:prstGeom>
        </p:spPr>
        <p:txBody>
          <a:bodyPr wrap="square">
            <a:spAutoFit/>
          </a:bodyPr>
          <a:lstStyle/>
          <a:p>
            <a:r>
              <a:rPr lang="en-US" sz="3200" b="1" dirty="0" smtClean="0">
                <a:latin typeface="+mj-lt"/>
                <a:cs typeface="+mj-cs"/>
              </a:rPr>
              <a:t>Ctrl+F5 </a:t>
            </a:r>
            <a:r>
              <a:rPr lang="th-TH" sz="3200" b="1" dirty="0">
                <a:latin typeface="+mj-lt"/>
                <a:cs typeface="+mj-cs"/>
              </a:rPr>
              <a:t>คือ ปุ่มกด </a:t>
            </a:r>
            <a:r>
              <a:rPr lang="en-US" sz="3200" b="1" dirty="0" smtClean="0">
                <a:latin typeface="+mj-lt"/>
                <a:cs typeface="+mj-cs"/>
              </a:rPr>
              <a:t>Refresh </a:t>
            </a:r>
            <a:r>
              <a:rPr lang="th-TH" sz="3200" b="1" dirty="0">
                <a:latin typeface="+mj-lt"/>
                <a:cs typeface="+mj-cs"/>
              </a:rPr>
              <a:t>หน้าเว็บไซต์ใหม่ ข้อมูลก็จะอัพเดตให้เป็นข้อมูล</a:t>
            </a:r>
            <a:r>
              <a:rPr lang="th-TH" sz="3200" b="1" dirty="0" smtClean="0">
                <a:latin typeface="+mj-lt"/>
                <a:cs typeface="+mj-cs"/>
              </a:rPr>
              <a:t>ล่าสุด</a:t>
            </a:r>
            <a:endParaRPr lang="en-US" sz="3200" b="1" dirty="0">
              <a:latin typeface="+mj-lt"/>
              <a:cs typeface="+mj-cs"/>
            </a:endParaRPr>
          </a:p>
        </p:txBody>
      </p:sp>
    </p:spTree>
    <p:extLst>
      <p:ext uri="{BB962C8B-B14F-4D97-AF65-F5344CB8AC3E}">
        <p14:creationId xmlns:p14="http://schemas.microsoft.com/office/powerpoint/2010/main" val="1716066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1"/>
                                        </p:tgtEl>
                                      </p:cBhvr>
                                    </p:animEffect>
                                    <p:set>
                                      <p:cBhvr>
                                        <p:cTn id="4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8" grpId="0"/>
      <p:bldP spid="18" grpId="1"/>
      <p:bldP spid="21" grpId="0"/>
      <p:bldP spid="2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p:nvPr/>
        </p:nvPicPr>
        <p:blipFill rotWithShape="1">
          <a:blip r:embed="rId2"/>
          <a:srcRect b="26503"/>
          <a:stretch/>
        </p:blipFill>
        <p:spPr bwMode="auto">
          <a:xfrm>
            <a:off x="1344011" y="2957026"/>
            <a:ext cx="9243344" cy="1297509"/>
          </a:xfrm>
          <a:prstGeom prst="rect">
            <a:avLst/>
          </a:prstGeom>
          <a:ln>
            <a:noFill/>
          </a:ln>
          <a:extLst>
            <a:ext uri="{53640926-AAD7-44D8-BBD7-CCE9431645EC}">
              <a14:shadowObscured xmlns:a14="http://schemas.microsoft.com/office/drawing/2010/main"/>
            </a:ext>
          </a:extLst>
        </p:spPr>
      </p:pic>
      <p:pic>
        <p:nvPicPr>
          <p:cNvPr id="6" name="Picture 5"/>
          <p:cNvPicPr/>
          <p:nvPr/>
        </p:nvPicPr>
        <p:blipFill>
          <a:blip r:embed="rId3"/>
          <a:stretch>
            <a:fillRect/>
          </a:stretch>
        </p:blipFill>
        <p:spPr>
          <a:xfrm>
            <a:off x="1344012" y="4650955"/>
            <a:ext cx="9243344" cy="1411182"/>
          </a:xfrm>
          <a:prstGeom prst="rect">
            <a:avLst/>
          </a:prstGeom>
        </p:spPr>
      </p:pic>
      <p:sp>
        <p:nvSpPr>
          <p:cNvPr id="3" name="Rectangle 2"/>
          <p:cNvSpPr/>
          <p:nvPr/>
        </p:nvSpPr>
        <p:spPr>
          <a:xfrm>
            <a:off x="856676" y="2035774"/>
            <a:ext cx="9025466" cy="369332"/>
          </a:xfrm>
          <a:prstGeom prst="rect">
            <a:avLst/>
          </a:prstGeom>
        </p:spPr>
        <p:txBody>
          <a:bodyPr wrap="square">
            <a:spAutoFit/>
          </a:bodyPr>
          <a:lstStyle/>
          <a:p>
            <a:r>
              <a:rPr lang="en-US" dirty="0" smtClean="0">
                <a:cs typeface="Bangna New" panose="02000506000000020004" pitchFamily="2" charset="0"/>
              </a:rPr>
              <a:t>Create A new blank tab, click the button to the right of any open tabs</a:t>
            </a:r>
            <a:r>
              <a:rPr lang="th-TH" dirty="0" smtClean="0">
                <a:cs typeface="Bangna New" panose="02000506000000020004" pitchFamily="2" charset="0"/>
              </a:rPr>
              <a:t>.</a:t>
            </a:r>
            <a:endParaRPr lang="en-US" dirty="0">
              <a:cs typeface="Bangna New" panose="02000506000000020004" pitchFamily="2" charset="0"/>
            </a:endParaRPr>
          </a:p>
        </p:txBody>
      </p:sp>
      <p:sp>
        <p:nvSpPr>
          <p:cNvPr id="7"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Open a web page in a new tab, new </a:t>
            </a:r>
            <a:r>
              <a:rPr lang="en-US" sz="2400" dirty="0" smtClean="0"/>
              <a:t>window</a:t>
            </a:r>
            <a:endParaRPr lang="en-US" sz="2400" dirty="0"/>
          </a:p>
        </p:txBody>
      </p:sp>
    </p:spTree>
    <p:extLst>
      <p:ext uri="{BB962C8B-B14F-4D97-AF65-F5344CB8AC3E}">
        <p14:creationId xmlns:p14="http://schemas.microsoft.com/office/powerpoint/2010/main" val="2479150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p:nvPr/>
        </p:nvPicPr>
        <p:blipFill>
          <a:blip r:embed="rId2"/>
          <a:stretch>
            <a:fillRect/>
          </a:stretch>
        </p:blipFill>
        <p:spPr>
          <a:xfrm>
            <a:off x="856676" y="2216678"/>
            <a:ext cx="10795729" cy="2063221"/>
          </a:xfrm>
          <a:prstGeom prst="rect">
            <a:avLst/>
          </a:prstGeom>
        </p:spPr>
      </p:pic>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Close a </a:t>
            </a:r>
            <a:r>
              <a:rPr lang="en-US" sz="2400" dirty="0" smtClean="0"/>
              <a:t>tab</a:t>
            </a:r>
            <a:endParaRPr lang="en-US" sz="2400" dirty="0"/>
          </a:p>
        </p:txBody>
      </p:sp>
      <p:pic>
        <p:nvPicPr>
          <p:cNvPr id="8" name="Picture 7"/>
          <p:cNvPicPr/>
          <p:nvPr/>
        </p:nvPicPr>
        <p:blipFill rotWithShape="1">
          <a:blip r:embed="rId2"/>
          <a:srcRect l="87823" t="-48026" b="50523"/>
          <a:stretch/>
        </p:blipFill>
        <p:spPr>
          <a:xfrm>
            <a:off x="856676" y="3006969"/>
            <a:ext cx="2326791" cy="3580098"/>
          </a:xfrm>
          <a:prstGeom prst="rect">
            <a:avLst/>
          </a:prstGeom>
        </p:spPr>
      </p:pic>
      <p:sp>
        <p:nvSpPr>
          <p:cNvPr id="9" name="Rectangle 8"/>
          <p:cNvSpPr/>
          <p:nvPr/>
        </p:nvSpPr>
        <p:spPr>
          <a:xfrm>
            <a:off x="9495130" y="1750572"/>
            <a:ext cx="1414170" cy="369332"/>
          </a:xfrm>
          <a:prstGeom prst="rect">
            <a:avLst/>
          </a:prstGeom>
        </p:spPr>
        <p:txBody>
          <a:bodyPr wrap="none">
            <a:spAutoFit/>
          </a:bodyPr>
          <a:lstStyle/>
          <a:p>
            <a:r>
              <a:rPr lang="en-US" dirty="0"/>
              <a:t>Close a tab</a:t>
            </a:r>
          </a:p>
        </p:txBody>
      </p:sp>
      <p:sp>
        <p:nvSpPr>
          <p:cNvPr id="11" name="Rectangle 10"/>
          <p:cNvSpPr/>
          <p:nvPr/>
        </p:nvSpPr>
        <p:spPr>
          <a:xfrm>
            <a:off x="3918747" y="4847577"/>
            <a:ext cx="2465699" cy="369332"/>
          </a:xfrm>
          <a:prstGeom prst="rect">
            <a:avLst/>
          </a:prstGeom>
          <a:solidFill>
            <a:schemeClr val="bg1"/>
          </a:solidFill>
        </p:spPr>
        <p:txBody>
          <a:bodyPr wrap="square">
            <a:spAutoFit/>
          </a:bodyPr>
          <a:lstStyle/>
          <a:p>
            <a:r>
              <a:rPr lang="en-US" dirty="0"/>
              <a:t>Close Windows</a:t>
            </a:r>
          </a:p>
        </p:txBody>
      </p:sp>
      <p:cxnSp>
        <p:nvCxnSpPr>
          <p:cNvPr id="12" name="Elbow Connector 11"/>
          <p:cNvCxnSpPr>
            <a:stCxn id="11" idx="1"/>
          </p:cNvCxnSpPr>
          <p:nvPr/>
        </p:nvCxnSpPr>
        <p:spPr>
          <a:xfrm rot="10800000">
            <a:off x="3322747" y="4847577"/>
            <a:ext cx="596001" cy="184666"/>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205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par>
                                <p:cTn id="27" presetID="22" presetClass="entr" presetSubtype="2"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right)">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13758"/>
          <a:stretch/>
        </p:blipFill>
        <p:spPr>
          <a:xfrm>
            <a:off x="856676" y="2519799"/>
            <a:ext cx="10058400" cy="3959102"/>
          </a:xfrm>
          <a:prstGeom prst="rect">
            <a:avLst/>
          </a:prstGeom>
        </p:spPr>
      </p:pic>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Switch between tabs , </a:t>
            </a:r>
            <a:r>
              <a:rPr lang="en-US" sz="2400" dirty="0" smtClean="0"/>
              <a:t>windows</a:t>
            </a:r>
            <a:endParaRPr lang="en-US" sz="2400" dirty="0"/>
          </a:p>
        </p:txBody>
      </p:sp>
      <p:sp>
        <p:nvSpPr>
          <p:cNvPr id="4" name="Rectangle 3"/>
          <p:cNvSpPr/>
          <p:nvPr/>
        </p:nvSpPr>
        <p:spPr>
          <a:xfrm>
            <a:off x="6125826" y="1781108"/>
            <a:ext cx="700833" cy="369332"/>
          </a:xfrm>
          <a:prstGeom prst="rect">
            <a:avLst/>
          </a:prstGeom>
        </p:spPr>
        <p:txBody>
          <a:bodyPr wrap="none">
            <a:spAutoFit/>
          </a:bodyPr>
          <a:lstStyle/>
          <a:p>
            <a:r>
              <a:rPr lang="en-US" dirty="0" smtClean="0"/>
              <a:t>Click</a:t>
            </a:r>
            <a:endParaRPr lang="en-US" dirty="0"/>
          </a:p>
        </p:txBody>
      </p:sp>
      <p:sp>
        <p:nvSpPr>
          <p:cNvPr id="12" name="Left Brace 11"/>
          <p:cNvSpPr/>
          <p:nvPr/>
        </p:nvSpPr>
        <p:spPr>
          <a:xfrm rot="5400000">
            <a:off x="6347011" y="1711807"/>
            <a:ext cx="258461" cy="1341364"/>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52967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2"/>
          <a:srcRect l="250" t="757" b="1"/>
          <a:stretch/>
        </p:blipFill>
        <p:spPr>
          <a:xfrm>
            <a:off x="2566561" y="2410460"/>
            <a:ext cx="7400492" cy="3742882"/>
          </a:xfrm>
          <a:prstGeom prst="rect">
            <a:avLst/>
          </a:prstGeom>
          <a:ln>
            <a:solidFill>
              <a:schemeClr val="tx1"/>
            </a:solidFill>
          </a:ln>
        </p:spPr>
      </p:pic>
      <p:cxnSp>
        <p:nvCxnSpPr>
          <p:cNvPr id="9" name="Straight Arrow Connector 8"/>
          <p:cNvCxnSpPr/>
          <p:nvPr/>
        </p:nvCxnSpPr>
        <p:spPr>
          <a:xfrm flipH="1">
            <a:off x="2781300" y="1947157"/>
            <a:ext cx="609600" cy="69535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2893286" y="1762491"/>
            <a:ext cx="2339114" cy="369332"/>
          </a:xfrm>
          <a:prstGeom prst="rect">
            <a:avLst/>
          </a:prstGeom>
        </p:spPr>
        <p:txBody>
          <a:bodyPr wrap="square">
            <a:spAutoFit/>
          </a:bodyPr>
          <a:lstStyle/>
          <a:p>
            <a:pPr lvl="1"/>
            <a:r>
              <a:rPr lang="en-US" dirty="0" smtClean="0">
                <a:solidFill>
                  <a:schemeClr val="tx1">
                    <a:lumMod val="95000"/>
                    <a:lumOff val="5000"/>
                  </a:schemeClr>
                </a:solidFill>
                <a:cs typeface="Angsana New" panose="02020603050405020304" pitchFamily="18" charset="-34"/>
              </a:rPr>
              <a:t>Backwards</a:t>
            </a:r>
            <a:endParaRPr lang="en-US" dirty="0">
              <a:solidFill>
                <a:schemeClr val="tx1">
                  <a:lumMod val="95000"/>
                  <a:lumOff val="5000"/>
                </a:schemeClr>
              </a:solidFill>
              <a:cs typeface="Angsana New" panose="02020603050405020304" pitchFamily="18" charset="-34"/>
            </a:endParaRPr>
          </a:p>
        </p:txBody>
      </p:sp>
      <p:sp>
        <p:nvSpPr>
          <p:cNvPr id="11"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Navigation between pages: </a:t>
            </a:r>
            <a:r>
              <a:rPr lang="en-US" sz="2400" dirty="0" smtClean="0"/>
              <a:t>backwards</a:t>
            </a:r>
            <a:endParaRPr lang="en-US" sz="2400" dirty="0"/>
          </a:p>
        </p:txBody>
      </p:sp>
      <p:pic>
        <p:nvPicPr>
          <p:cNvPr id="14" name="Picture 13"/>
          <p:cNvPicPr>
            <a:picLocks noChangeAspect="1"/>
          </p:cNvPicPr>
          <p:nvPr/>
        </p:nvPicPr>
        <p:blipFill>
          <a:blip r:embed="rId3" cstate="print">
            <a:extLst>
              <a:ext uri="{BEBA8EAE-BF5A-486C-A8C5-ECC9F3942E4B}">
                <a14:imgProps xmlns:a14="http://schemas.microsoft.com/office/drawing/2010/main">
                  <a14:imgLayer r:embed="rId4">
                    <a14:imgEffect>
                      <a14:backgroundRemoval t="3077" b="100000" l="4231" r="98846"/>
                    </a14:imgEffect>
                  </a14:imgLayer>
                </a14:imgProps>
              </a:ext>
              <a:ext uri="{28A0092B-C50C-407E-A947-70E740481C1C}">
                <a14:useLocalDpi xmlns:a14="http://schemas.microsoft.com/office/drawing/2010/main" val="0"/>
              </a:ext>
            </a:extLst>
          </a:blip>
          <a:stretch>
            <a:fillRect/>
          </a:stretch>
        </p:blipFill>
        <p:spPr>
          <a:xfrm rot="10800000">
            <a:off x="4716032" y="1654420"/>
            <a:ext cx="711478" cy="711478"/>
          </a:xfrm>
          <a:prstGeom prst="rect">
            <a:avLst/>
          </a:prstGeom>
        </p:spPr>
      </p:pic>
    </p:spTree>
    <p:extLst>
      <p:ext uri="{BB962C8B-B14F-4D97-AF65-F5344CB8AC3E}">
        <p14:creationId xmlns:p14="http://schemas.microsoft.com/office/powerpoint/2010/main" val="2133616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22" presetClass="entr" presetSubtype="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Navigation between pages: </a:t>
            </a:r>
            <a:r>
              <a:rPr lang="en-US" sz="2400" dirty="0" smtClean="0"/>
              <a:t>Forwards</a:t>
            </a:r>
            <a:endParaRPr lang="en-US" sz="2400" dirty="0"/>
          </a:p>
        </p:txBody>
      </p:sp>
      <p:pic>
        <p:nvPicPr>
          <p:cNvPr id="8" name="Picture 7"/>
          <p:cNvPicPr>
            <a:picLocks noChangeAspect="1"/>
          </p:cNvPicPr>
          <p:nvPr/>
        </p:nvPicPr>
        <p:blipFill rotWithShape="1">
          <a:blip r:embed="rId2"/>
          <a:srcRect l="250" t="757" b="1"/>
          <a:stretch/>
        </p:blipFill>
        <p:spPr>
          <a:xfrm>
            <a:off x="2566561" y="2410460"/>
            <a:ext cx="7400492" cy="3742882"/>
          </a:xfrm>
          <a:prstGeom prst="rect">
            <a:avLst/>
          </a:prstGeom>
          <a:ln>
            <a:solidFill>
              <a:schemeClr val="tx1"/>
            </a:solidFill>
          </a:ln>
        </p:spPr>
      </p:pic>
      <p:cxnSp>
        <p:nvCxnSpPr>
          <p:cNvPr id="9" name="Straight Arrow Connector 8"/>
          <p:cNvCxnSpPr/>
          <p:nvPr/>
        </p:nvCxnSpPr>
        <p:spPr>
          <a:xfrm flipH="1">
            <a:off x="3088640" y="1947157"/>
            <a:ext cx="302260" cy="78588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2893286" y="1762491"/>
            <a:ext cx="2339114" cy="369332"/>
          </a:xfrm>
          <a:prstGeom prst="rect">
            <a:avLst/>
          </a:prstGeom>
        </p:spPr>
        <p:txBody>
          <a:bodyPr wrap="square">
            <a:spAutoFit/>
          </a:bodyPr>
          <a:lstStyle/>
          <a:p>
            <a:pPr lvl="1"/>
            <a:r>
              <a:rPr lang="en-US" dirty="0" smtClean="0">
                <a:solidFill>
                  <a:schemeClr val="tx1">
                    <a:lumMod val="95000"/>
                    <a:lumOff val="5000"/>
                  </a:schemeClr>
                </a:solidFill>
                <a:cs typeface="Angsana New" panose="02020603050405020304" pitchFamily="18" charset="-34"/>
              </a:rPr>
              <a:t>Forwards</a:t>
            </a:r>
            <a:endParaRPr lang="en-US" dirty="0">
              <a:solidFill>
                <a:schemeClr val="tx1">
                  <a:lumMod val="95000"/>
                  <a:lumOff val="5000"/>
                </a:schemeClr>
              </a:solidFill>
              <a:cs typeface="Angsana New" panose="02020603050405020304" pitchFamily="18" charset="-34"/>
            </a:endParaRPr>
          </a:p>
        </p:txBody>
      </p:sp>
      <p:pic>
        <p:nvPicPr>
          <p:cNvPr id="11" name="Picture 10"/>
          <p:cNvPicPr>
            <a:picLocks noChangeAspect="1"/>
          </p:cNvPicPr>
          <p:nvPr/>
        </p:nvPicPr>
        <p:blipFill>
          <a:blip r:embed="rId3" cstate="print">
            <a:extLst>
              <a:ext uri="{BEBA8EAE-BF5A-486C-A8C5-ECC9F3942E4B}">
                <a14:imgProps xmlns:a14="http://schemas.microsoft.com/office/drawing/2010/main">
                  <a14:imgLayer r:embed="rId4">
                    <a14:imgEffect>
                      <a14:backgroundRemoval t="3077" b="100000" l="4231" r="98846"/>
                    </a14:imgEffect>
                  </a14:imgLayer>
                </a14:imgProps>
              </a:ext>
              <a:ext uri="{28A0092B-C50C-407E-A947-70E740481C1C}">
                <a14:useLocalDpi xmlns:a14="http://schemas.microsoft.com/office/drawing/2010/main" val="0"/>
              </a:ext>
            </a:extLst>
          </a:blip>
          <a:stretch>
            <a:fillRect/>
          </a:stretch>
        </p:blipFill>
        <p:spPr>
          <a:xfrm>
            <a:off x="4716032" y="1641720"/>
            <a:ext cx="711478" cy="711478"/>
          </a:xfrm>
          <a:prstGeom prst="rect">
            <a:avLst/>
          </a:prstGeom>
        </p:spPr>
      </p:pic>
    </p:spTree>
    <p:extLst>
      <p:ext uri="{BB962C8B-B14F-4D97-AF65-F5344CB8AC3E}">
        <p14:creationId xmlns:p14="http://schemas.microsoft.com/office/powerpoint/2010/main" val="101144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22" presetClass="entr" presetSubtype="2"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Navigation between pages: </a:t>
            </a:r>
            <a:r>
              <a:rPr lang="en-US" sz="2400" dirty="0" smtClean="0"/>
              <a:t>view a list of </a:t>
            </a:r>
            <a:r>
              <a:rPr lang="en-US" sz="2400" smtClean="0"/>
              <a:t>previously visited</a:t>
            </a:r>
            <a:endParaRPr lang="en-US" sz="2400" dirty="0"/>
          </a:p>
        </p:txBody>
      </p:sp>
      <p:pic>
        <p:nvPicPr>
          <p:cNvPr id="7" name="Picture 6"/>
          <p:cNvPicPr>
            <a:picLocks noChangeAspect="1"/>
          </p:cNvPicPr>
          <p:nvPr/>
        </p:nvPicPr>
        <p:blipFill>
          <a:blip r:embed="rId2"/>
          <a:stretch>
            <a:fillRect/>
          </a:stretch>
        </p:blipFill>
        <p:spPr>
          <a:xfrm>
            <a:off x="2067087" y="1761746"/>
            <a:ext cx="8061113" cy="4801836"/>
          </a:xfrm>
          <a:prstGeom prst="rect">
            <a:avLst/>
          </a:prstGeom>
        </p:spPr>
      </p:pic>
      <p:pic>
        <p:nvPicPr>
          <p:cNvPr id="8" name="Picture 7"/>
          <p:cNvPicPr>
            <a:picLocks noChangeAspect="1"/>
          </p:cNvPicPr>
          <p:nvPr/>
        </p:nvPicPr>
        <p:blipFill>
          <a:blip r:embed="rId3"/>
          <a:stretch>
            <a:fillRect/>
          </a:stretch>
        </p:blipFill>
        <p:spPr>
          <a:xfrm>
            <a:off x="2624162" y="1920408"/>
            <a:ext cx="3441731" cy="1841119"/>
          </a:xfrm>
          <a:prstGeom prst="rect">
            <a:avLst/>
          </a:prstGeom>
        </p:spPr>
      </p:pic>
      <p:cxnSp>
        <p:nvCxnSpPr>
          <p:cNvPr id="10" name="Straight Arrow Connector 9"/>
          <p:cNvCxnSpPr/>
          <p:nvPr/>
        </p:nvCxnSpPr>
        <p:spPr>
          <a:xfrm flipH="1">
            <a:off x="5002824" y="1607672"/>
            <a:ext cx="442625" cy="4962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6288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par>
                                <p:cTn id="17" presetID="22" presetClass="entr" presetSubtype="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C:\Users\Arit\AppData\Local\Temp\SNAGHTML18b2765.PNG"/>
          <p:cNvPicPr/>
          <p:nvPr/>
        </p:nvPicPr>
        <p:blipFill rotWithShape="1">
          <a:blip r:embed="rId2">
            <a:extLst>
              <a:ext uri="{28A0092B-C50C-407E-A947-70E740481C1C}">
                <a14:useLocalDpi xmlns:a14="http://schemas.microsoft.com/office/drawing/2010/main" val="0"/>
              </a:ext>
            </a:extLst>
          </a:blip>
          <a:srcRect l="49747"/>
          <a:stretch/>
        </p:blipFill>
        <p:spPr bwMode="auto">
          <a:xfrm>
            <a:off x="945576" y="1853186"/>
            <a:ext cx="5791728" cy="1039382"/>
          </a:xfrm>
          <a:prstGeom prst="rect">
            <a:avLst/>
          </a:prstGeom>
          <a:noFill/>
          <a:ln>
            <a:noFill/>
          </a:ln>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8075" y="1389062"/>
            <a:ext cx="3895725" cy="5095875"/>
          </a:xfrm>
          <a:prstGeom prst="rect">
            <a:avLst/>
          </a:prstGeom>
        </p:spPr>
      </p:pic>
      <p:sp>
        <p:nvSpPr>
          <p:cNvPr id="6" name="Content Placeholder 1"/>
          <p:cNvSpPr txBox="1">
            <a:spLocks/>
          </p:cNvSpPr>
          <p:nvPr/>
        </p:nvSpPr>
        <p:spPr>
          <a:xfrm>
            <a:off x="751934" y="1388127"/>
            <a:ext cx="10515600" cy="6953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u="sng" dirty="0">
              <a:latin typeface="Microsoft YaHei" panose="020B0503020204020204" pitchFamily="34" charset="-122"/>
              <a:cs typeface="Bangna New" panose="02000506000000020004" pitchFamily="2" charset="0"/>
            </a:endParaRPr>
          </a:p>
        </p:txBody>
      </p:sp>
      <p:sp>
        <p:nvSpPr>
          <p:cNvPr id="7" name="Content Placeholder 1"/>
          <p:cNvSpPr txBox="1">
            <a:spLocks/>
          </p:cNvSpPr>
          <p:nvPr/>
        </p:nvSpPr>
        <p:spPr>
          <a:xfrm>
            <a:off x="2857500" y="3238500"/>
            <a:ext cx="5549900" cy="30987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Set the web browser home page.</a:t>
            </a:r>
          </a:p>
          <a:p>
            <a:pPr marL="342900" indent="-342900">
              <a:lnSpc>
                <a:spcPct val="120000"/>
              </a:lnSpc>
              <a:buFont typeface="+mj-lt"/>
              <a:buAutoNum type="arabicPeriod"/>
            </a:pPr>
            <a:r>
              <a:rPr lang="en-US" sz="1800" b="0" dirty="0">
                <a:latin typeface="Microsoft YaHei" panose="020B0503020204020204" pitchFamily="34" charset="-122"/>
                <a:cs typeface="Bangna New" panose="02000506000000020004" pitchFamily="2" charset="0"/>
              </a:rPr>
              <a:t>Click Tools, Internet options. </a:t>
            </a:r>
            <a:endParaRPr lang="en-US" sz="1800" b="0" dirty="0" smtClean="0">
              <a:latin typeface="Microsoft YaHei" panose="020B0503020204020204" pitchFamily="34" charset="-122"/>
              <a:cs typeface="Bangna New" panose="02000506000000020004" pitchFamily="2" charset="0"/>
            </a:endParaRPr>
          </a:p>
          <a:p>
            <a:pPr marL="342900" indent="-342900">
              <a:lnSpc>
                <a:spcPct val="120000"/>
              </a:lnSpc>
              <a:buFont typeface="+mj-lt"/>
              <a:buAutoNum type="arabicPeriod"/>
            </a:pPr>
            <a:r>
              <a:rPr lang="en-US" sz="1800" b="0" dirty="0" smtClean="0">
                <a:latin typeface="Microsoft YaHei" panose="020B0503020204020204" pitchFamily="34" charset="-122"/>
                <a:cs typeface="Bangna New" panose="02000506000000020004" pitchFamily="2" charset="0"/>
              </a:rPr>
              <a:t>On </a:t>
            </a:r>
            <a:r>
              <a:rPr lang="en-US" sz="1800" b="0" dirty="0">
                <a:latin typeface="Microsoft YaHei" panose="020B0503020204020204" pitchFamily="34" charset="-122"/>
                <a:cs typeface="Bangna New" panose="02000506000000020004" pitchFamily="2" charset="0"/>
              </a:rPr>
              <a:t>General </a:t>
            </a:r>
            <a:r>
              <a:rPr lang="en-US" sz="1800" b="0" dirty="0" smtClean="0">
                <a:latin typeface="Microsoft YaHei" panose="020B0503020204020204" pitchFamily="34" charset="-122"/>
                <a:cs typeface="Bangna New" panose="02000506000000020004" pitchFamily="2" charset="0"/>
              </a:rPr>
              <a:t>tab.</a:t>
            </a:r>
          </a:p>
          <a:p>
            <a:pPr lvl="1">
              <a:lnSpc>
                <a:spcPct val="120000"/>
              </a:lnSpc>
            </a:pPr>
            <a:r>
              <a:rPr lang="en-US" sz="1800" dirty="0" smtClean="0">
                <a:latin typeface="Microsoft YaHei" panose="020B0503020204020204" pitchFamily="34" charset="-122"/>
                <a:cs typeface="Bangna New" panose="02000506000000020004" pitchFamily="2" charset="0"/>
              </a:rPr>
              <a:t>User current</a:t>
            </a:r>
          </a:p>
          <a:p>
            <a:pPr lvl="1">
              <a:lnSpc>
                <a:spcPct val="120000"/>
              </a:lnSpc>
            </a:pPr>
            <a:r>
              <a:rPr lang="en-US" sz="1800" b="0" dirty="0" smtClean="0">
                <a:latin typeface="Microsoft YaHei" panose="020B0503020204020204" pitchFamily="34" charset="-122"/>
                <a:cs typeface="Bangna New" panose="02000506000000020004" pitchFamily="2" charset="0"/>
              </a:rPr>
              <a:t>Use Default</a:t>
            </a:r>
          </a:p>
          <a:p>
            <a:pPr lvl="1">
              <a:lnSpc>
                <a:spcPct val="120000"/>
              </a:lnSpc>
            </a:pPr>
            <a:r>
              <a:rPr lang="en-US" sz="1800" dirty="0" smtClean="0">
                <a:latin typeface="Microsoft YaHei" panose="020B0503020204020204" pitchFamily="34" charset="-122"/>
                <a:cs typeface="Bangna New" panose="02000506000000020004" pitchFamily="2" charset="0"/>
              </a:rPr>
              <a:t>Use new tab</a:t>
            </a:r>
            <a:endParaRPr lang="en-US" sz="1800" b="0" dirty="0" smtClean="0">
              <a:latin typeface="Microsoft YaHei" panose="020B0503020204020204" pitchFamily="34" charset="-122"/>
              <a:cs typeface="Bangna New" panose="02000506000000020004" pitchFamily="2" charset="0"/>
            </a:endParaRPr>
          </a:p>
          <a:p>
            <a:pPr marL="342900" indent="-342900">
              <a:lnSpc>
                <a:spcPct val="120000"/>
              </a:lnSpc>
              <a:buFont typeface="+mj-lt"/>
              <a:buAutoNum type="arabicPeriod"/>
            </a:pPr>
            <a:r>
              <a:rPr lang="en-US" sz="1800" b="0" dirty="0" smtClean="0">
                <a:latin typeface="Microsoft YaHei" panose="020B0503020204020204" pitchFamily="34" charset="-122"/>
                <a:cs typeface="Bangna New" panose="02000506000000020004" pitchFamily="2" charset="0"/>
              </a:rPr>
              <a:t>Click </a:t>
            </a:r>
            <a:r>
              <a:rPr lang="en-US" sz="1800" b="0" dirty="0">
                <a:latin typeface="Microsoft YaHei" panose="020B0503020204020204" pitchFamily="34" charset="-122"/>
                <a:cs typeface="Bangna New" panose="02000506000000020004" pitchFamily="2" charset="0"/>
              </a:rPr>
              <a:t>Apply, OK to close the window</a:t>
            </a:r>
            <a:r>
              <a:rPr lang="en-US" sz="1800" b="0" dirty="0" smtClean="0">
                <a:latin typeface="Microsoft YaHei" panose="020B0503020204020204" pitchFamily="34" charset="-122"/>
                <a:cs typeface="Bangna New" panose="02000506000000020004" pitchFamily="2" charset="0"/>
              </a:rPr>
              <a:t>.</a:t>
            </a:r>
            <a:endParaRPr lang="en-US" sz="1800" b="0" dirty="0">
              <a:latin typeface="Microsoft YaHei" panose="020B0503020204020204" pitchFamily="34" charset="-122"/>
              <a:cs typeface="Bangna New" panose="02000506000000020004" pitchFamily="2" charset="0"/>
            </a:endParaRPr>
          </a:p>
        </p:txBody>
      </p:sp>
      <p:sp>
        <p:nvSpPr>
          <p:cNvPr id="10"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Navigation between pages: </a:t>
            </a:r>
            <a:r>
              <a:rPr lang="en-US" sz="2400" dirty="0" smtClean="0"/>
              <a:t>homepage</a:t>
            </a:r>
            <a:endParaRPr lang="en-US" sz="2400" dirty="0"/>
          </a:p>
        </p:txBody>
      </p:sp>
      <p:cxnSp>
        <p:nvCxnSpPr>
          <p:cNvPr id="3" name="Straight Arrow Connector 2"/>
          <p:cNvCxnSpPr/>
          <p:nvPr/>
        </p:nvCxnSpPr>
        <p:spPr>
          <a:xfrm flipV="1">
            <a:off x="5632450" y="2892568"/>
            <a:ext cx="2127250" cy="220013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575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980"/>
          <p:cNvSpPr/>
          <p:nvPr/>
        </p:nvSpPr>
        <p:spPr>
          <a:xfrm>
            <a:off x="-35719" y="1026695"/>
            <a:ext cx="5441291" cy="5831305"/>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grpSp>
        <p:nvGrpSpPr>
          <p:cNvPr id="5" name="Group 983"/>
          <p:cNvGrpSpPr/>
          <p:nvPr/>
        </p:nvGrpSpPr>
        <p:grpSpPr>
          <a:xfrm>
            <a:off x="3146808" y="2945797"/>
            <a:ext cx="1552180" cy="1034074"/>
            <a:chOff x="0" y="0"/>
            <a:chExt cx="3046101" cy="2029335"/>
          </a:xfrm>
        </p:grpSpPr>
        <p:sp>
          <p:nvSpPr>
            <p:cNvPr id="6"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sp>
          <p:nvSpPr>
            <p:cNvPr id="7"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sp>
        <p:nvSpPr>
          <p:cNvPr id="8"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panose="020B0503020204020204" pitchFamily="34" charset="-122"/>
                <a:ea typeface="Microsoft YaHei" panose="020B0503020204020204" pitchFamily="34" charset="-122"/>
              </a:rPr>
              <a:t>Unit 1: Getting Started</a:t>
            </a:r>
            <a:endParaRPr lang="en-US" sz="2400" b="1" dirty="0">
              <a:solidFill>
                <a:schemeClr val="bg1"/>
              </a:solidFill>
              <a:latin typeface="Microsoft YaHei" panose="020B0503020204020204" pitchFamily="34" charset="-122"/>
              <a:ea typeface="Microsoft YaHei" panose="020B0503020204020204" pitchFamily="34" charset="-122"/>
            </a:endParaRPr>
          </a:p>
        </p:txBody>
      </p:sp>
      <p:graphicFrame>
        <p:nvGraphicFramePr>
          <p:cNvPr id="9" name="Table 8"/>
          <p:cNvGraphicFramePr>
            <a:graphicFrameLocks noGrp="1"/>
          </p:cNvGraphicFramePr>
          <p:nvPr>
            <p:extLst>
              <p:ext uri="{D42A27DB-BD31-4B8C-83A1-F6EECF244321}">
                <p14:modId xmlns:p14="http://schemas.microsoft.com/office/powerpoint/2010/main" val="3994547665"/>
              </p:ext>
            </p:extLst>
          </p:nvPr>
        </p:nvGraphicFramePr>
        <p:xfrm>
          <a:off x="5948153" y="2576613"/>
          <a:ext cx="8128000" cy="5212080"/>
        </p:xfrm>
        <a:graphic>
          <a:graphicData uri="http://schemas.openxmlformats.org/drawingml/2006/table">
            <a:tbl>
              <a:tblPr firstRow="1" bandRow="1">
                <a:tableStyleId>{5C22544A-7EE6-4342-B048-85BDC9FD1C3A}</a:tableStyleId>
              </a:tblPr>
              <a:tblGrid>
                <a:gridCol w="453019">
                  <a:extLst>
                    <a:ext uri="{9D8B030D-6E8A-4147-A177-3AD203B41FA5}">
                      <a16:colId xmlns:a16="http://schemas.microsoft.com/office/drawing/2014/main" val="2162498673"/>
                    </a:ext>
                  </a:extLst>
                </a:gridCol>
                <a:gridCol w="7674981">
                  <a:extLst>
                    <a:ext uri="{9D8B030D-6E8A-4147-A177-3AD203B41FA5}">
                      <a16:colId xmlns:a16="http://schemas.microsoft.com/office/drawing/2014/main" val="1643003931"/>
                    </a:ext>
                  </a:extLst>
                </a:gridCol>
              </a:tblGrid>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Internet</a:t>
                      </a:r>
                      <a:endParaRPr lang="en-GB" sz="2400" b="0" dirty="0" smtClean="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6796459"/>
                  </a:ext>
                </a:extLst>
              </a:tr>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b="0" dirty="0" smtClean="0">
                        <a:solidFill>
                          <a:schemeClr val="tx1"/>
                        </a:solidFill>
                        <a:latin typeface="Microsoft YaHei" panose="020B0503020204020204" pitchFamily="34" charset="-122"/>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URLs and the address bar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2683998"/>
                  </a:ext>
                </a:extLst>
              </a:tr>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b="0" dirty="0" smtClean="0">
                        <a:solidFill>
                          <a:schemeClr val="tx1"/>
                        </a:solidFill>
                        <a:latin typeface="Microsoft YaHei" panose="020B0503020204020204" pitchFamily="34" charset="-122"/>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Domain name</a:t>
                      </a:r>
                      <a:endParaRPr lang="en-GB" sz="2400" b="0" dirty="0" smtClean="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2305911"/>
                  </a:ext>
                </a:extLst>
              </a:tr>
              <a:tr h="370840">
                <a:tc>
                  <a:txBody>
                    <a:bodyPr/>
                    <a:lstStyle/>
                    <a:p>
                      <a:endParaRPr lang="en-US" sz="2400" b="0" dirty="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2400" b="0" dirty="0" smtClean="0">
                          <a:solidFill>
                            <a:schemeClr val="tx1"/>
                          </a:solidFill>
                          <a:latin typeface="Microsoft YaHei" panose="020B0503020204020204" pitchFamily="34" charset="-122"/>
                          <a:ea typeface="Microsoft YaHei" panose="020B0503020204020204" pitchFamily="34" charset="-122"/>
                        </a:rPr>
                        <a:t>Connecting to the Internet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5426689"/>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06619455"/>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2105343"/>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9197447"/>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00427287"/>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83097051"/>
                  </a:ext>
                </a:extLst>
              </a:tr>
            </a:tbl>
          </a:graphicData>
        </a:graphic>
      </p:graphicFrame>
      <p:grpSp>
        <p:nvGrpSpPr>
          <p:cNvPr id="10" name="Group 9"/>
          <p:cNvGrpSpPr/>
          <p:nvPr/>
        </p:nvGrpSpPr>
        <p:grpSpPr>
          <a:xfrm>
            <a:off x="5600983" y="4979201"/>
            <a:ext cx="577599" cy="577599"/>
            <a:chOff x="5665663" y="2998183"/>
            <a:chExt cx="317530" cy="317530"/>
          </a:xfrm>
        </p:grpSpPr>
        <p:sp>
          <p:nvSpPr>
            <p:cNvPr id="11"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2"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3" name="Group 12"/>
          <p:cNvGrpSpPr/>
          <p:nvPr/>
        </p:nvGrpSpPr>
        <p:grpSpPr>
          <a:xfrm>
            <a:off x="5600983" y="4137885"/>
            <a:ext cx="577599" cy="577599"/>
            <a:chOff x="5665663" y="2998183"/>
            <a:chExt cx="317530" cy="317530"/>
          </a:xfrm>
        </p:grpSpPr>
        <p:sp>
          <p:nvSpPr>
            <p:cNvPr id="14"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5"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6" name="Group 15"/>
          <p:cNvGrpSpPr/>
          <p:nvPr/>
        </p:nvGrpSpPr>
        <p:grpSpPr>
          <a:xfrm>
            <a:off x="5600985" y="3296570"/>
            <a:ext cx="577599" cy="577599"/>
            <a:chOff x="5665663" y="2998183"/>
            <a:chExt cx="317530" cy="317530"/>
          </a:xfrm>
        </p:grpSpPr>
        <p:sp>
          <p:nvSpPr>
            <p:cNvPr id="17"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8"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9" name="Group 18"/>
          <p:cNvGrpSpPr/>
          <p:nvPr/>
        </p:nvGrpSpPr>
        <p:grpSpPr>
          <a:xfrm>
            <a:off x="5600983" y="2506357"/>
            <a:ext cx="577599" cy="577599"/>
            <a:chOff x="5665663" y="2998183"/>
            <a:chExt cx="317530" cy="317530"/>
          </a:xfrm>
        </p:grpSpPr>
        <p:sp>
          <p:nvSpPr>
            <p:cNvPr id="20"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21"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34063199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2"/>
          <a:stretch>
            <a:fillRect/>
          </a:stretch>
        </p:blipFill>
        <p:spPr>
          <a:xfrm>
            <a:off x="4127500" y="2776537"/>
            <a:ext cx="1952381" cy="685714"/>
          </a:xfrm>
          <a:prstGeom prst="rect">
            <a:avLst/>
          </a:prstGeom>
        </p:spPr>
      </p:pic>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History</a:t>
            </a:r>
            <a:endParaRPr lang="en-US" sz="2400" dirty="0"/>
          </a:p>
        </p:txBody>
      </p:sp>
      <p:pic>
        <p:nvPicPr>
          <p:cNvPr id="8" name="Picture 7"/>
          <p:cNvPicPr>
            <a:picLocks noChangeAspect="1"/>
          </p:cNvPicPr>
          <p:nvPr/>
        </p:nvPicPr>
        <p:blipFill rotWithShape="1">
          <a:blip r:embed="rId3"/>
          <a:srcRect r="38253" b="83459"/>
          <a:stretch/>
        </p:blipFill>
        <p:spPr>
          <a:xfrm>
            <a:off x="856676" y="1853186"/>
            <a:ext cx="3334324" cy="689989"/>
          </a:xfrm>
          <a:prstGeom prst="rect">
            <a:avLst/>
          </a:prstGeom>
        </p:spPr>
      </p:pic>
      <p:sp>
        <p:nvSpPr>
          <p:cNvPr id="12" name="Content Placeholder 1"/>
          <p:cNvSpPr txBox="1">
            <a:spLocks/>
          </p:cNvSpPr>
          <p:nvPr/>
        </p:nvSpPr>
        <p:spPr>
          <a:xfrm>
            <a:off x="2309525" y="1661188"/>
            <a:ext cx="428625"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1</a:t>
            </a:r>
            <a:endParaRPr lang="en-US" sz="1800" b="0" dirty="0">
              <a:latin typeface="Microsoft YaHei" panose="020B0503020204020204" pitchFamily="34" charset="-122"/>
              <a:cs typeface="Bangna New" panose="02000506000000020004" pitchFamily="2" charset="0"/>
            </a:endParaRPr>
          </a:p>
        </p:txBody>
      </p:sp>
      <p:cxnSp>
        <p:nvCxnSpPr>
          <p:cNvPr id="14" name="Straight Arrow Connector 13"/>
          <p:cNvCxnSpPr/>
          <p:nvPr/>
        </p:nvCxnSpPr>
        <p:spPr>
          <a:xfrm flipH="1">
            <a:off x="1866900" y="1894550"/>
            <a:ext cx="442625" cy="4962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rotWithShape="1">
          <a:blip r:embed="rId3"/>
          <a:srcRect l="12710" t="16541" r="38254" b="2627"/>
          <a:stretch/>
        </p:blipFill>
        <p:spPr>
          <a:xfrm>
            <a:off x="1543050" y="2584539"/>
            <a:ext cx="2647950" cy="3371850"/>
          </a:xfrm>
          <a:prstGeom prst="rect">
            <a:avLst/>
          </a:prstGeom>
        </p:spPr>
      </p:pic>
      <p:sp>
        <p:nvSpPr>
          <p:cNvPr id="16" name="Content Placeholder 1"/>
          <p:cNvSpPr txBox="1">
            <a:spLocks/>
          </p:cNvSpPr>
          <p:nvPr/>
        </p:nvSpPr>
        <p:spPr>
          <a:xfrm>
            <a:off x="3541062" y="2221204"/>
            <a:ext cx="428625"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2</a:t>
            </a:r>
            <a:endParaRPr lang="en-US" sz="1800" b="0" dirty="0">
              <a:latin typeface="Microsoft YaHei" panose="020B0503020204020204" pitchFamily="34" charset="-122"/>
              <a:cs typeface="Bangna New" panose="02000506000000020004" pitchFamily="2" charset="0"/>
            </a:endParaRPr>
          </a:p>
        </p:txBody>
      </p:sp>
      <p:cxnSp>
        <p:nvCxnSpPr>
          <p:cNvPr id="17" name="Straight Arrow Connector 16"/>
          <p:cNvCxnSpPr/>
          <p:nvPr/>
        </p:nvCxnSpPr>
        <p:spPr>
          <a:xfrm flipH="1">
            <a:off x="3098437" y="2454566"/>
            <a:ext cx="442625" cy="4962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Content Placeholder 1"/>
          <p:cNvSpPr txBox="1">
            <a:spLocks/>
          </p:cNvSpPr>
          <p:nvPr/>
        </p:nvSpPr>
        <p:spPr>
          <a:xfrm>
            <a:off x="5532074" y="2221203"/>
            <a:ext cx="428625"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3</a:t>
            </a:r>
            <a:endParaRPr lang="en-US" sz="1800" b="0" dirty="0">
              <a:latin typeface="Microsoft YaHei" panose="020B0503020204020204" pitchFamily="34" charset="-122"/>
              <a:cs typeface="Bangna New" panose="02000506000000020004" pitchFamily="2" charset="0"/>
            </a:endParaRPr>
          </a:p>
        </p:txBody>
      </p:sp>
      <p:cxnSp>
        <p:nvCxnSpPr>
          <p:cNvPr id="19" name="Straight Arrow Connector 18"/>
          <p:cNvCxnSpPr/>
          <p:nvPr/>
        </p:nvCxnSpPr>
        <p:spPr>
          <a:xfrm flipH="1">
            <a:off x="5089449" y="2454565"/>
            <a:ext cx="442625" cy="4962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1" name="Picture 20"/>
          <p:cNvPicPr>
            <a:picLocks noChangeAspect="1"/>
          </p:cNvPicPr>
          <p:nvPr/>
        </p:nvPicPr>
        <p:blipFill>
          <a:blip r:embed="rId4"/>
          <a:stretch>
            <a:fillRect/>
          </a:stretch>
        </p:blipFill>
        <p:spPr>
          <a:xfrm>
            <a:off x="8050438" y="2379988"/>
            <a:ext cx="3609524" cy="3780952"/>
          </a:xfrm>
          <a:prstGeom prst="rect">
            <a:avLst/>
          </a:prstGeom>
        </p:spPr>
      </p:pic>
      <p:cxnSp>
        <p:nvCxnSpPr>
          <p:cNvPr id="22" name="Straight Arrow Connector 21"/>
          <p:cNvCxnSpPr/>
          <p:nvPr/>
        </p:nvCxnSpPr>
        <p:spPr>
          <a:xfrm flipV="1">
            <a:off x="6416924" y="4263025"/>
            <a:ext cx="1177290" cy="317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58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par>
                                <p:cTn id="31" presetID="22" presetClass="entr" presetSubtype="1"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up)">
                                      <p:cBhvr>
                                        <p:cTn id="41" dur="500"/>
                                        <p:tgtEl>
                                          <p:spTgt spid="19"/>
                                        </p:tgtEl>
                                      </p:cBhvr>
                                    </p:animEffect>
                                  </p:childTnLst>
                                </p:cTn>
                              </p:par>
                              <p:par>
                                <p:cTn id="42" presetID="22" presetClass="entr" presetSubtype="8"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barn(inVertical)">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2" grpId="0"/>
      <p:bldP spid="16"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56676" y="2164889"/>
            <a:ext cx="1648111" cy="369332"/>
          </a:xfrm>
          <a:prstGeom prst="rect">
            <a:avLst/>
          </a:prstGeom>
        </p:spPr>
        <p:txBody>
          <a:bodyPr wrap="square">
            <a:spAutoFit/>
          </a:bodyPr>
          <a:lstStyle/>
          <a:p>
            <a:r>
              <a:rPr lang="en-US" dirty="0" err="1" smtClean="0">
                <a:latin typeface="Microsoft YaHei" panose="020B0503020204020204" pitchFamily="34" charset="-122"/>
                <a:cs typeface="Bangna New" panose="02000506000000020004" pitchFamily="2" charset="0"/>
              </a:rPr>
              <a:t>Ctrl+F</a:t>
            </a:r>
            <a:endParaRPr lang="en-US" dirty="0">
              <a:latin typeface="Microsoft YaHei" panose="020B0503020204020204" pitchFamily="34" charset="-122"/>
              <a:cs typeface="Bangna New" panose="02000506000000020004" pitchFamily="2" charset="0"/>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13578"/>
          <a:stretch/>
        </p:blipFill>
        <p:spPr>
          <a:xfrm>
            <a:off x="4943899" y="4778845"/>
            <a:ext cx="5643183" cy="1739734"/>
          </a:xfrm>
          <a:prstGeom prst="rect">
            <a:avLst/>
          </a:prstGeom>
        </p:spPr>
      </p:pic>
      <p:sp>
        <p:nvSpPr>
          <p:cNvPr id="7"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Find on this </a:t>
            </a:r>
            <a:r>
              <a:rPr lang="en-US" sz="2400" dirty="0" smtClean="0"/>
              <a:t>page</a:t>
            </a:r>
            <a:endParaRPr lang="en-US" sz="2400" dirty="0"/>
          </a:p>
        </p:txBody>
      </p:sp>
      <p:pic>
        <p:nvPicPr>
          <p:cNvPr id="9" name="Picture 8"/>
          <p:cNvPicPr>
            <a:picLocks noChangeAspect="1"/>
          </p:cNvPicPr>
          <p:nvPr/>
        </p:nvPicPr>
        <p:blipFill>
          <a:blip r:embed="rId4"/>
          <a:stretch>
            <a:fillRect/>
          </a:stretch>
        </p:blipFill>
        <p:spPr>
          <a:xfrm>
            <a:off x="7010550" y="1853186"/>
            <a:ext cx="3108809" cy="2435421"/>
          </a:xfrm>
          <a:prstGeom prst="rect">
            <a:avLst/>
          </a:prstGeom>
        </p:spPr>
      </p:pic>
      <p:sp>
        <p:nvSpPr>
          <p:cNvPr id="12" name="Rectangle 11"/>
          <p:cNvSpPr/>
          <p:nvPr/>
        </p:nvSpPr>
        <p:spPr>
          <a:xfrm>
            <a:off x="3945042" y="2158758"/>
            <a:ext cx="1648111" cy="369332"/>
          </a:xfrm>
          <a:prstGeom prst="rect">
            <a:avLst/>
          </a:prstGeom>
        </p:spPr>
        <p:txBody>
          <a:bodyPr wrap="square">
            <a:spAutoFit/>
          </a:bodyPr>
          <a:lstStyle/>
          <a:p>
            <a:r>
              <a:rPr lang="en-US" dirty="0" smtClean="0">
                <a:latin typeface="Microsoft YaHei" panose="020B0503020204020204" pitchFamily="34" charset="-122"/>
                <a:cs typeface="Bangna New" panose="02000506000000020004" pitchFamily="2" charset="0"/>
              </a:rPr>
              <a:t>OR</a:t>
            </a:r>
            <a:endParaRPr lang="en-US" dirty="0">
              <a:latin typeface="Microsoft YaHei" panose="020B0503020204020204" pitchFamily="34" charset="-122"/>
              <a:cs typeface="Bangna New" panose="02000506000000020004" pitchFamily="2" charset="0"/>
            </a:endParaRPr>
          </a:p>
        </p:txBody>
      </p:sp>
      <p:cxnSp>
        <p:nvCxnSpPr>
          <p:cNvPr id="13" name="Straight Arrow Connector 12"/>
          <p:cNvCxnSpPr/>
          <p:nvPr/>
        </p:nvCxnSpPr>
        <p:spPr>
          <a:xfrm flipV="1">
            <a:off x="4843773" y="2340249"/>
            <a:ext cx="1177290" cy="317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8576730" y="4101283"/>
            <a:ext cx="0" cy="93812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6676" y="2839793"/>
            <a:ext cx="3704575" cy="1166941"/>
          </a:xfrm>
          <a:prstGeom prst="rect">
            <a:avLst/>
          </a:prstGeom>
        </p:spPr>
      </p:pic>
    </p:spTree>
    <p:extLst>
      <p:ext uri="{BB962C8B-B14F-4D97-AF65-F5344CB8AC3E}">
        <p14:creationId xmlns:p14="http://schemas.microsoft.com/office/powerpoint/2010/main" val="356636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up)">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down)">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Use a web tool to translate a web page, </a:t>
            </a:r>
            <a:r>
              <a:rPr lang="en-US" sz="2400" dirty="0" smtClean="0"/>
              <a:t>text</a:t>
            </a:r>
            <a:endParaRPr lang="en-US" sz="2400" dirty="0"/>
          </a:p>
        </p:txBody>
      </p:sp>
      <p:sp>
        <p:nvSpPr>
          <p:cNvPr id="3" name="Rectangle 2"/>
          <p:cNvSpPr/>
          <p:nvPr/>
        </p:nvSpPr>
        <p:spPr>
          <a:xfrm>
            <a:off x="7797885" y="2500215"/>
            <a:ext cx="3411190" cy="369332"/>
          </a:xfrm>
          <a:prstGeom prst="rect">
            <a:avLst/>
          </a:prstGeom>
        </p:spPr>
        <p:txBody>
          <a:bodyPr wrap="none">
            <a:spAutoFit/>
          </a:bodyPr>
          <a:lstStyle/>
          <a:p>
            <a:r>
              <a:rPr lang="en-US" dirty="0"/>
              <a:t>https://translate.google.co.th</a:t>
            </a:r>
          </a:p>
        </p:txBody>
      </p:sp>
      <p:pic>
        <p:nvPicPr>
          <p:cNvPr id="7" name="Picture 6"/>
          <p:cNvPicPr>
            <a:picLocks noChangeAspect="1"/>
          </p:cNvPicPr>
          <p:nvPr/>
        </p:nvPicPr>
        <p:blipFill>
          <a:blip r:embed="rId3"/>
          <a:stretch>
            <a:fillRect/>
          </a:stretch>
        </p:blipFill>
        <p:spPr>
          <a:xfrm>
            <a:off x="963053" y="2148584"/>
            <a:ext cx="6211433" cy="4412315"/>
          </a:xfrm>
          <a:prstGeom prst="rect">
            <a:avLst/>
          </a:prstGeom>
          <a:ln>
            <a:solidFill>
              <a:schemeClr val="tx1">
                <a:lumMod val="95000"/>
                <a:lumOff val="5000"/>
              </a:schemeClr>
            </a:solidFill>
          </a:ln>
        </p:spPr>
      </p:pic>
      <p:pic>
        <p:nvPicPr>
          <p:cNvPr id="8" name="Picture 7"/>
          <p:cNvPicPr>
            <a:picLocks noChangeAspect="1"/>
          </p:cNvPicPr>
          <p:nvPr/>
        </p:nvPicPr>
        <p:blipFill>
          <a:blip r:embed="rId4"/>
          <a:stretch>
            <a:fillRect/>
          </a:stretch>
        </p:blipFill>
        <p:spPr>
          <a:xfrm>
            <a:off x="5492176" y="3590510"/>
            <a:ext cx="6528924" cy="3060942"/>
          </a:xfrm>
          <a:prstGeom prst="rect">
            <a:avLst/>
          </a:prstGeom>
          <a:ln>
            <a:solidFill>
              <a:schemeClr val="tx1">
                <a:lumMod val="95000"/>
                <a:lumOff val="5000"/>
              </a:schemeClr>
            </a:solidFill>
          </a:ln>
        </p:spPr>
      </p:pic>
      <p:cxnSp>
        <p:nvCxnSpPr>
          <p:cNvPr id="9" name="Straight Arrow Connector 8"/>
          <p:cNvCxnSpPr/>
          <p:nvPr/>
        </p:nvCxnSpPr>
        <p:spPr>
          <a:xfrm>
            <a:off x="5492176" y="2621435"/>
            <a:ext cx="340012" cy="54839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Content Placeholder 1"/>
          <p:cNvSpPr txBox="1">
            <a:spLocks/>
          </p:cNvSpPr>
          <p:nvPr/>
        </p:nvSpPr>
        <p:spPr>
          <a:xfrm>
            <a:off x="4880013" y="2255122"/>
            <a:ext cx="1224326"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cxnSp>
        <p:nvCxnSpPr>
          <p:cNvPr id="13" name="Straight Arrow Connector 12"/>
          <p:cNvCxnSpPr/>
          <p:nvPr/>
        </p:nvCxnSpPr>
        <p:spPr>
          <a:xfrm flipH="1">
            <a:off x="9969500" y="5360933"/>
            <a:ext cx="827274" cy="39216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Content Placeholder 1"/>
          <p:cNvSpPr txBox="1">
            <a:spLocks/>
          </p:cNvSpPr>
          <p:nvPr/>
        </p:nvSpPr>
        <p:spPr>
          <a:xfrm>
            <a:off x="10796774" y="5127571"/>
            <a:ext cx="1224326"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spTree>
    <p:extLst>
      <p:ext uri="{BB962C8B-B14F-4D97-AF65-F5344CB8AC3E}">
        <p14:creationId xmlns:p14="http://schemas.microsoft.com/office/powerpoint/2010/main" val="962754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3" grpId="0"/>
      <p:bldP spid="10"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980"/>
          <p:cNvSpPr/>
          <p:nvPr/>
        </p:nvSpPr>
        <p:spPr>
          <a:xfrm>
            <a:off x="-35719" y="1026695"/>
            <a:ext cx="5441291" cy="5831305"/>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grpSp>
        <p:nvGrpSpPr>
          <p:cNvPr id="5" name="Group 983"/>
          <p:cNvGrpSpPr/>
          <p:nvPr/>
        </p:nvGrpSpPr>
        <p:grpSpPr>
          <a:xfrm>
            <a:off x="3146808" y="2945797"/>
            <a:ext cx="1552180" cy="1034074"/>
            <a:chOff x="0" y="0"/>
            <a:chExt cx="3046101" cy="2029335"/>
          </a:xfrm>
        </p:grpSpPr>
        <p:sp>
          <p:nvSpPr>
            <p:cNvPr id="6"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sp>
          <p:nvSpPr>
            <p:cNvPr id="7"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sp>
        <p:nvSpPr>
          <p:cNvPr id="8"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panose="020B0503020204020204" pitchFamily="34" charset="-122"/>
                <a:ea typeface="Microsoft YaHei" panose="020B0503020204020204" pitchFamily="34" charset="-122"/>
              </a:rPr>
              <a:t>Unit 3</a:t>
            </a:r>
            <a:r>
              <a:rPr lang="en-US" sz="2400" b="1" dirty="0" smtClean="0">
                <a:solidFill>
                  <a:schemeClr val="bg1"/>
                </a:solidFill>
                <a:ea typeface="Microsoft YaHei" panose="020B0503020204020204" pitchFamily="34" charset="-122"/>
              </a:rPr>
              <a:t>: Setting and Security</a:t>
            </a:r>
            <a:endParaRPr lang="en-US" sz="2400" b="1" dirty="0">
              <a:solidFill>
                <a:schemeClr val="bg1"/>
              </a:solidFill>
              <a:latin typeface="Microsoft YaHei" panose="020B0503020204020204" pitchFamily="34" charset="-122"/>
              <a:ea typeface="Microsoft YaHei" panose="020B0503020204020204" pitchFamily="34" charset="-122"/>
            </a:endParaRPr>
          </a:p>
        </p:txBody>
      </p:sp>
      <p:grpSp>
        <p:nvGrpSpPr>
          <p:cNvPr id="10" name="Group 9"/>
          <p:cNvGrpSpPr/>
          <p:nvPr/>
        </p:nvGrpSpPr>
        <p:grpSpPr>
          <a:xfrm>
            <a:off x="5600983" y="4979201"/>
            <a:ext cx="577599" cy="577599"/>
            <a:chOff x="5665663" y="2998183"/>
            <a:chExt cx="317530" cy="317530"/>
          </a:xfrm>
        </p:grpSpPr>
        <p:sp>
          <p:nvSpPr>
            <p:cNvPr id="11"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2"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3" name="Group 12"/>
          <p:cNvGrpSpPr/>
          <p:nvPr/>
        </p:nvGrpSpPr>
        <p:grpSpPr>
          <a:xfrm>
            <a:off x="5600983" y="4137885"/>
            <a:ext cx="577599" cy="577599"/>
            <a:chOff x="5665663" y="2998183"/>
            <a:chExt cx="317530" cy="317530"/>
          </a:xfrm>
        </p:grpSpPr>
        <p:sp>
          <p:nvSpPr>
            <p:cNvPr id="14"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5"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6" name="Group 15"/>
          <p:cNvGrpSpPr/>
          <p:nvPr/>
        </p:nvGrpSpPr>
        <p:grpSpPr>
          <a:xfrm>
            <a:off x="5600985" y="3296570"/>
            <a:ext cx="577599" cy="577599"/>
            <a:chOff x="5665663" y="2998183"/>
            <a:chExt cx="317530" cy="317530"/>
          </a:xfrm>
        </p:grpSpPr>
        <p:sp>
          <p:nvSpPr>
            <p:cNvPr id="17"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8"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9" name="Group 18"/>
          <p:cNvGrpSpPr/>
          <p:nvPr/>
        </p:nvGrpSpPr>
        <p:grpSpPr>
          <a:xfrm>
            <a:off x="5600983" y="2506357"/>
            <a:ext cx="577599" cy="577599"/>
            <a:chOff x="5665663" y="2998183"/>
            <a:chExt cx="317530" cy="317530"/>
          </a:xfrm>
        </p:grpSpPr>
        <p:sp>
          <p:nvSpPr>
            <p:cNvPr id="20"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21"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aphicFrame>
        <p:nvGraphicFramePr>
          <p:cNvPr id="23" name="Table 22"/>
          <p:cNvGraphicFramePr>
            <a:graphicFrameLocks noGrp="1"/>
          </p:cNvGraphicFramePr>
          <p:nvPr>
            <p:extLst>
              <p:ext uri="{D42A27DB-BD31-4B8C-83A1-F6EECF244321}">
                <p14:modId xmlns:p14="http://schemas.microsoft.com/office/powerpoint/2010/main" val="715779533"/>
              </p:ext>
            </p:extLst>
          </p:nvPr>
        </p:nvGraphicFramePr>
        <p:xfrm>
          <a:off x="5948153" y="2576613"/>
          <a:ext cx="8128000" cy="5212080"/>
        </p:xfrm>
        <a:graphic>
          <a:graphicData uri="http://schemas.openxmlformats.org/drawingml/2006/table">
            <a:tbl>
              <a:tblPr firstRow="1" bandRow="1">
                <a:tableStyleId>{5C22544A-7EE6-4342-B048-85BDC9FD1C3A}</a:tableStyleId>
              </a:tblPr>
              <a:tblGrid>
                <a:gridCol w="453019">
                  <a:extLst>
                    <a:ext uri="{9D8B030D-6E8A-4147-A177-3AD203B41FA5}">
                      <a16:colId xmlns:a16="http://schemas.microsoft.com/office/drawing/2014/main" val="2162498673"/>
                    </a:ext>
                  </a:extLst>
                </a:gridCol>
                <a:gridCol w="7674981">
                  <a:extLst>
                    <a:ext uri="{9D8B030D-6E8A-4147-A177-3AD203B41FA5}">
                      <a16:colId xmlns:a16="http://schemas.microsoft.com/office/drawing/2014/main" val="1643003931"/>
                    </a:ext>
                  </a:extLst>
                </a:gridCol>
              </a:tblGrid>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Pop-ups and cookies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6796459"/>
                  </a:ext>
                </a:extLst>
              </a:tr>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b="0" dirty="0" smtClean="0">
                        <a:solidFill>
                          <a:schemeClr val="tx1"/>
                        </a:solidFill>
                        <a:latin typeface="Microsoft YaHei" panose="020B0503020204020204" pitchFamily="34" charset="-122"/>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Browser Help</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smtClean="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2683998"/>
                  </a:ext>
                </a:extLst>
              </a:tr>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Downloading</a:t>
                      </a:r>
                      <a:endParaRPr lang="en-GB" sz="2400" b="0" dirty="0" smtClean="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2305911"/>
                  </a:ext>
                </a:extLst>
              </a:tr>
              <a:tr h="370840">
                <a:tc>
                  <a:txBody>
                    <a:bodyPr/>
                    <a:lstStyle/>
                    <a:p>
                      <a:endParaRPr lang="en-US" sz="2400" b="0" dirty="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2400" b="0" dirty="0" smtClean="0">
                          <a:solidFill>
                            <a:schemeClr val="tx1"/>
                          </a:solidFill>
                          <a:latin typeface="Microsoft YaHei" panose="020B0503020204020204" pitchFamily="34" charset="-122"/>
                          <a:ea typeface="Microsoft YaHei" panose="020B0503020204020204" pitchFamily="34" charset="-122"/>
                        </a:rPr>
                        <a:t>Copyright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5426689"/>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06619455"/>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2105343"/>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9197447"/>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00427287"/>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83097051"/>
                  </a:ext>
                </a:extLst>
              </a:tr>
            </a:tbl>
          </a:graphicData>
        </a:graphic>
      </p:graphicFrame>
    </p:spTree>
    <p:extLst>
      <p:ext uri="{BB962C8B-B14F-4D97-AF65-F5344CB8AC3E}">
        <p14:creationId xmlns:p14="http://schemas.microsoft.com/office/powerpoint/2010/main" val="35596222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3"/>
          <a:stretch>
            <a:fillRect/>
          </a:stretch>
        </p:blipFill>
        <p:spPr>
          <a:xfrm>
            <a:off x="174496" y="2286999"/>
            <a:ext cx="5180952" cy="800000"/>
          </a:xfrm>
          <a:prstGeom prst="rect">
            <a:avLst/>
          </a:prstGeom>
        </p:spPr>
      </p:pic>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Allow, block </a:t>
            </a:r>
            <a:r>
              <a:rPr lang="en-US" sz="2400" dirty="0" smtClean="0"/>
              <a:t>pop-ups</a:t>
            </a:r>
            <a:endParaRPr lang="en-US" sz="2400" dirty="0"/>
          </a:p>
        </p:txBody>
      </p:sp>
      <p:cxnSp>
        <p:nvCxnSpPr>
          <p:cNvPr id="8" name="Straight Arrow Connector 7"/>
          <p:cNvCxnSpPr/>
          <p:nvPr/>
        </p:nvCxnSpPr>
        <p:spPr>
          <a:xfrm flipH="1">
            <a:off x="4937760" y="2009215"/>
            <a:ext cx="953" cy="47234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Content Placeholder 1"/>
          <p:cNvSpPr txBox="1">
            <a:spLocks/>
          </p:cNvSpPr>
          <p:nvPr/>
        </p:nvSpPr>
        <p:spPr>
          <a:xfrm>
            <a:off x="4607862" y="1664245"/>
            <a:ext cx="1224326"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1. Click</a:t>
            </a:r>
            <a:endParaRPr lang="en-US" sz="1800" b="0" dirty="0">
              <a:latin typeface="Microsoft YaHei" panose="020B0503020204020204" pitchFamily="34" charset="-122"/>
              <a:cs typeface="Bangna New" panose="02000506000000020004" pitchFamily="2" charset="0"/>
            </a:endParaRPr>
          </a:p>
        </p:txBody>
      </p:sp>
      <p:pic>
        <p:nvPicPr>
          <p:cNvPr id="12" name="Picture 11"/>
          <p:cNvPicPr>
            <a:picLocks noChangeAspect="1"/>
          </p:cNvPicPr>
          <p:nvPr/>
        </p:nvPicPr>
        <p:blipFill>
          <a:blip r:embed="rId4"/>
          <a:stretch>
            <a:fillRect/>
          </a:stretch>
        </p:blipFill>
        <p:spPr>
          <a:xfrm>
            <a:off x="2831639" y="2816067"/>
            <a:ext cx="2523809" cy="2704762"/>
          </a:xfrm>
          <a:prstGeom prst="rect">
            <a:avLst/>
          </a:prstGeom>
        </p:spPr>
      </p:pic>
      <p:cxnSp>
        <p:nvCxnSpPr>
          <p:cNvPr id="15" name="Straight Arrow Connector 14"/>
          <p:cNvCxnSpPr/>
          <p:nvPr/>
        </p:nvCxnSpPr>
        <p:spPr>
          <a:xfrm>
            <a:off x="2169158" y="5182283"/>
            <a:ext cx="809173" cy="281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Content Placeholder 1"/>
          <p:cNvSpPr txBox="1">
            <a:spLocks/>
          </p:cNvSpPr>
          <p:nvPr/>
        </p:nvSpPr>
        <p:spPr>
          <a:xfrm>
            <a:off x="1117601" y="4951731"/>
            <a:ext cx="1442046"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2. Select</a:t>
            </a:r>
            <a:endParaRPr lang="en-US" sz="1800" b="0" dirty="0">
              <a:latin typeface="Microsoft YaHei" panose="020B0503020204020204" pitchFamily="34" charset="-122"/>
              <a:cs typeface="Bangna New" panose="02000506000000020004" pitchFamily="2" charset="0"/>
            </a:endParaRPr>
          </a:p>
        </p:txBody>
      </p:sp>
      <p:pic>
        <p:nvPicPr>
          <p:cNvPr id="9218" name="Picture 2" descr="C:\Users\NAHATH~1\AppData\Local\Temp\SNAGHTML53774d7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8610" y="1251805"/>
            <a:ext cx="3895725" cy="5095876"/>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NAHATH~1\AppData\Local\Temp\SNAGHTML5377f5a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68910" y="3197100"/>
            <a:ext cx="1714500" cy="190500"/>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Arrow Connector 20"/>
          <p:cNvCxnSpPr/>
          <p:nvPr/>
        </p:nvCxnSpPr>
        <p:spPr>
          <a:xfrm flipV="1">
            <a:off x="7127829" y="1697838"/>
            <a:ext cx="1114471" cy="19695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Content Placeholder 1"/>
          <p:cNvSpPr txBox="1">
            <a:spLocks/>
          </p:cNvSpPr>
          <p:nvPr/>
        </p:nvSpPr>
        <p:spPr>
          <a:xfrm>
            <a:off x="5969000" y="1664245"/>
            <a:ext cx="1549317"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3. Select</a:t>
            </a:r>
            <a:endParaRPr lang="en-US" sz="1800" b="0" dirty="0">
              <a:latin typeface="Microsoft YaHei" panose="020B0503020204020204" pitchFamily="34" charset="-122"/>
              <a:cs typeface="Bangna New" panose="02000506000000020004" pitchFamily="2" charset="0"/>
            </a:endParaRPr>
          </a:p>
        </p:txBody>
      </p:sp>
      <p:sp>
        <p:nvSpPr>
          <p:cNvPr id="20" name="Rectangle 19"/>
          <p:cNvSpPr/>
          <p:nvPr/>
        </p:nvSpPr>
        <p:spPr>
          <a:xfrm>
            <a:off x="6896100" y="2946400"/>
            <a:ext cx="2527300" cy="635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1"/>
          <p:cNvSpPr txBox="1">
            <a:spLocks/>
          </p:cNvSpPr>
          <p:nvPr/>
        </p:nvSpPr>
        <p:spPr>
          <a:xfrm>
            <a:off x="5730230" y="3072050"/>
            <a:ext cx="1549317"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4. Select</a:t>
            </a:r>
            <a:endParaRPr lang="en-US" sz="1800" b="0" dirty="0">
              <a:latin typeface="Microsoft YaHei" panose="020B0503020204020204" pitchFamily="34" charset="-122"/>
              <a:cs typeface="Bangna New" panose="02000506000000020004" pitchFamily="2" charset="0"/>
            </a:endParaRPr>
          </a:p>
        </p:txBody>
      </p:sp>
      <p:cxnSp>
        <p:nvCxnSpPr>
          <p:cNvPr id="26" name="Straight Arrow Connector 25"/>
          <p:cNvCxnSpPr/>
          <p:nvPr/>
        </p:nvCxnSpPr>
        <p:spPr>
          <a:xfrm flipV="1">
            <a:off x="6809267" y="3281363"/>
            <a:ext cx="501222" cy="259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Content Placeholder 1"/>
          <p:cNvSpPr txBox="1">
            <a:spLocks/>
          </p:cNvSpPr>
          <p:nvPr/>
        </p:nvSpPr>
        <p:spPr>
          <a:xfrm>
            <a:off x="8004608" y="5054104"/>
            <a:ext cx="2284870"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5. Click “OK”</a:t>
            </a:r>
            <a:endParaRPr lang="en-US" sz="1800" b="0" dirty="0">
              <a:latin typeface="Microsoft YaHei" panose="020B0503020204020204" pitchFamily="34" charset="-122"/>
              <a:cs typeface="Bangna New" panose="02000506000000020004" pitchFamily="2" charset="0"/>
            </a:endParaRPr>
          </a:p>
        </p:txBody>
      </p:sp>
      <p:cxnSp>
        <p:nvCxnSpPr>
          <p:cNvPr id="30" name="Straight Arrow Connector 29"/>
          <p:cNvCxnSpPr/>
          <p:nvPr/>
        </p:nvCxnSpPr>
        <p:spPr>
          <a:xfrm>
            <a:off x="9096473" y="5431126"/>
            <a:ext cx="0" cy="5018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50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up)">
                                      <p:cBhvr>
                                        <p:cTn id="30" dur="500"/>
                                        <p:tgtEl>
                                          <p:spTgt spid="1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9218"/>
                                        </p:tgtEl>
                                        <p:attrNameLst>
                                          <p:attrName>style.visibility</p:attrName>
                                        </p:attrNameLst>
                                      </p:cBhvr>
                                      <p:to>
                                        <p:strVal val="visible"/>
                                      </p:to>
                                    </p:set>
                                    <p:animEffect transition="in" filter="barn(inVertical)">
                                      <p:cBhvr>
                                        <p:cTn id="38" dur="500"/>
                                        <p:tgtEl>
                                          <p:spTgt spid="921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up)">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22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childTnLst>
                                </p:cTn>
                              </p:par>
                              <p:par>
                                <p:cTn id="53" presetID="22" presetClass="entr" presetSubtype="1"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up)">
                                      <p:cBhvr>
                                        <p:cTn id="55" dur="500"/>
                                        <p:tgtEl>
                                          <p:spTgt spid="25"/>
                                        </p:tgtEl>
                                      </p:cBhvr>
                                    </p:animEffect>
                                  </p:childTnLst>
                                </p:cTn>
                              </p:par>
                              <p:par>
                                <p:cTn id="56" presetID="22" presetClass="entr" presetSubtype="1"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par>
                                <p:cTn id="64" presetID="22" presetClass="entr" presetSubtype="1" fill="hold"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up)">
                                      <p:cBhvr>
                                        <p:cTn id="6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p:bldP spid="16" grpId="0"/>
      <p:bldP spid="22" grpId="0"/>
      <p:bldP spid="20" grpId="0" animBg="1"/>
      <p:bldP spid="25"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rotWithShape="1">
          <a:blip r:embed="rId3"/>
          <a:srcRect l="14281"/>
          <a:stretch/>
        </p:blipFill>
        <p:spPr>
          <a:xfrm>
            <a:off x="209008" y="2286999"/>
            <a:ext cx="4441048" cy="800000"/>
          </a:xfrm>
          <a:prstGeom prst="rect">
            <a:avLst/>
          </a:prstGeom>
        </p:spPr>
      </p:pic>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Allow, block </a:t>
            </a:r>
            <a:r>
              <a:rPr lang="en-US" sz="2400" dirty="0" smtClean="0"/>
              <a:t>cookies</a:t>
            </a:r>
            <a:endParaRPr lang="en-US" sz="2400" dirty="0"/>
          </a:p>
        </p:txBody>
      </p:sp>
      <p:cxnSp>
        <p:nvCxnSpPr>
          <p:cNvPr id="8" name="Straight Arrow Connector 7"/>
          <p:cNvCxnSpPr/>
          <p:nvPr/>
        </p:nvCxnSpPr>
        <p:spPr>
          <a:xfrm>
            <a:off x="3137837" y="2495439"/>
            <a:ext cx="1133720" cy="16725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Content Placeholder 1"/>
          <p:cNvSpPr txBox="1">
            <a:spLocks/>
          </p:cNvSpPr>
          <p:nvPr/>
        </p:nvSpPr>
        <p:spPr>
          <a:xfrm>
            <a:off x="2126247" y="2286999"/>
            <a:ext cx="1224326"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1. Click</a:t>
            </a:r>
            <a:endParaRPr lang="en-US" sz="1800" b="0" dirty="0">
              <a:latin typeface="Microsoft YaHei" panose="020B0503020204020204" pitchFamily="34" charset="-122"/>
              <a:cs typeface="Bangna New" panose="02000506000000020004" pitchFamily="2" charset="0"/>
            </a:endParaRPr>
          </a:p>
        </p:txBody>
      </p:sp>
      <p:pic>
        <p:nvPicPr>
          <p:cNvPr id="12" name="Picture 11"/>
          <p:cNvPicPr>
            <a:picLocks noChangeAspect="1"/>
          </p:cNvPicPr>
          <p:nvPr/>
        </p:nvPicPr>
        <p:blipFill>
          <a:blip r:embed="rId4"/>
          <a:stretch>
            <a:fillRect/>
          </a:stretch>
        </p:blipFill>
        <p:spPr>
          <a:xfrm>
            <a:off x="2126247" y="2816067"/>
            <a:ext cx="2523809" cy="2704762"/>
          </a:xfrm>
          <a:prstGeom prst="rect">
            <a:avLst/>
          </a:prstGeom>
        </p:spPr>
      </p:pic>
      <p:cxnSp>
        <p:nvCxnSpPr>
          <p:cNvPr id="15" name="Straight Arrow Connector 14"/>
          <p:cNvCxnSpPr/>
          <p:nvPr/>
        </p:nvCxnSpPr>
        <p:spPr>
          <a:xfrm>
            <a:off x="1463766" y="5182283"/>
            <a:ext cx="809173" cy="281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Content Placeholder 1"/>
          <p:cNvSpPr txBox="1">
            <a:spLocks/>
          </p:cNvSpPr>
          <p:nvPr/>
        </p:nvSpPr>
        <p:spPr>
          <a:xfrm>
            <a:off x="412209" y="4951731"/>
            <a:ext cx="1442046"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2. Select</a:t>
            </a:r>
            <a:endParaRPr lang="en-US" sz="1800" b="0" dirty="0">
              <a:latin typeface="Microsoft YaHei" panose="020B0503020204020204" pitchFamily="34" charset="-122"/>
              <a:cs typeface="Bangna New" panose="02000506000000020004" pitchFamily="2" charset="0"/>
            </a:endParaRPr>
          </a:p>
        </p:txBody>
      </p:sp>
      <p:pic>
        <p:nvPicPr>
          <p:cNvPr id="9218" name="Picture 2" descr="C:\Users\NAHATH~1\AppData\Local\Temp\SNAGHTML53774d7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9262" y="1343675"/>
            <a:ext cx="3895725" cy="5095876"/>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Arrow Connector 20"/>
          <p:cNvCxnSpPr/>
          <p:nvPr/>
        </p:nvCxnSpPr>
        <p:spPr>
          <a:xfrm flipV="1">
            <a:off x="4969262" y="1789709"/>
            <a:ext cx="1054510" cy="31300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Content Placeholder 1"/>
          <p:cNvSpPr txBox="1">
            <a:spLocks/>
          </p:cNvSpPr>
          <p:nvPr/>
        </p:nvSpPr>
        <p:spPr>
          <a:xfrm>
            <a:off x="3789322" y="1924364"/>
            <a:ext cx="1549317"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3. Select</a:t>
            </a:r>
            <a:endParaRPr lang="en-US" sz="1800" b="0" dirty="0">
              <a:latin typeface="Microsoft YaHei" panose="020B0503020204020204" pitchFamily="34" charset="-122"/>
              <a:cs typeface="Bangna New" panose="02000506000000020004" pitchFamily="2" charset="0"/>
            </a:endParaRPr>
          </a:p>
        </p:txBody>
      </p:sp>
      <p:sp>
        <p:nvSpPr>
          <p:cNvPr id="25" name="Content Placeholder 1"/>
          <p:cNvSpPr txBox="1">
            <a:spLocks/>
          </p:cNvSpPr>
          <p:nvPr/>
        </p:nvSpPr>
        <p:spPr>
          <a:xfrm>
            <a:off x="9054192" y="2119886"/>
            <a:ext cx="1259893"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 4. Select</a:t>
            </a:r>
            <a:endParaRPr lang="en-US" sz="1800" b="0" dirty="0">
              <a:latin typeface="Microsoft YaHei" panose="020B0503020204020204" pitchFamily="34" charset="-122"/>
              <a:cs typeface="Bangna New" panose="02000506000000020004" pitchFamily="2" charset="0"/>
            </a:endParaRPr>
          </a:p>
        </p:txBody>
      </p:sp>
      <p:cxnSp>
        <p:nvCxnSpPr>
          <p:cNvPr id="26" name="Straight Arrow Connector 25"/>
          <p:cNvCxnSpPr/>
          <p:nvPr/>
        </p:nvCxnSpPr>
        <p:spPr>
          <a:xfrm flipH="1">
            <a:off x="8414639" y="2336800"/>
            <a:ext cx="723011" cy="45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Content Placeholder 1"/>
          <p:cNvSpPr txBox="1">
            <a:spLocks/>
          </p:cNvSpPr>
          <p:nvPr/>
        </p:nvSpPr>
        <p:spPr>
          <a:xfrm>
            <a:off x="5786080" y="5145974"/>
            <a:ext cx="2284870"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7. Click “OK”</a:t>
            </a:r>
            <a:endParaRPr lang="en-US" sz="1800" b="0" dirty="0">
              <a:latin typeface="Microsoft YaHei" panose="020B0503020204020204" pitchFamily="34" charset="-122"/>
              <a:cs typeface="Bangna New" panose="02000506000000020004" pitchFamily="2" charset="0"/>
            </a:endParaRPr>
          </a:p>
        </p:txBody>
      </p:sp>
      <p:cxnSp>
        <p:nvCxnSpPr>
          <p:cNvPr id="30" name="Straight Arrow Connector 29"/>
          <p:cNvCxnSpPr/>
          <p:nvPr/>
        </p:nvCxnSpPr>
        <p:spPr>
          <a:xfrm>
            <a:off x="6877945" y="5522996"/>
            <a:ext cx="0" cy="5018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6"/>
          <a:stretch>
            <a:fillRect/>
          </a:stretch>
        </p:blipFill>
        <p:spPr>
          <a:xfrm>
            <a:off x="8097500" y="2908323"/>
            <a:ext cx="3561905" cy="2876190"/>
          </a:xfrm>
          <a:prstGeom prst="rect">
            <a:avLst/>
          </a:prstGeom>
        </p:spPr>
      </p:pic>
      <p:pic>
        <p:nvPicPr>
          <p:cNvPr id="11" name="Picture 10"/>
          <p:cNvPicPr>
            <a:picLocks noChangeAspect="1"/>
          </p:cNvPicPr>
          <p:nvPr/>
        </p:nvPicPr>
        <p:blipFill>
          <a:blip r:embed="rId7"/>
          <a:stretch>
            <a:fillRect/>
          </a:stretch>
        </p:blipFill>
        <p:spPr>
          <a:xfrm>
            <a:off x="8204717" y="3729145"/>
            <a:ext cx="3342857" cy="1609524"/>
          </a:xfrm>
          <a:prstGeom prst="rect">
            <a:avLst/>
          </a:prstGeom>
        </p:spPr>
      </p:pic>
      <p:sp>
        <p:nvSpPr>
          <p:cNvPr id="20" name="Rectangle 19"/>
          <p:cNvSpPr/>
          <p:nvPr/>
        </p:nvSpPr>
        <p:spPr>
          <a:xfrm>
            <a:off x="8306202" y="4259992"/>
            <a:ext cx="2679297" cy="2231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1"/>
          <p:cNvSpPr txBox="1">
            <a:spLocks/>
          </p:cNvSpPr>
          <p:nvPr/>
        </p:nvSpPr>
        <p:spPr>
          <a:xfrm>
            <a:off x="9708355" y="3499061"/>
            <a:ext cx="2284870"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5. Click “Block”</a:t>
            </a:r>
            <a:endParaRPr lang="en-US" sz="1800" b="0" dirty="0">
              <a:latin typeface="Microsoft YaHei" panose="020B0503020204020204" pitchFamily="34" charset="-122"/>
              <a:cs typeface="Bangna New" panose="02000506000000020004" pitchFamily="2" charset="0"/>
            </a:endParaRPr>
          </a:p>
        </p:txBody>
      </p:sp>
      <p:cxnSp>
        <p:nvCxnSpPr>
          <p:cNvPr id="28" name="Straight Arrow Connector 27"/>
          <p:cNvCxnSpPr/>
          <p:nvPr/>
        </p:nvCxnSpPr>
        <p:spPr>
          <a:xfrm>
            <a:off x="10800220" y="3876083"/>
            <a:ext cx="0" cy="5018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Content Placeholder 1"/>
          <p:cNvSpPr txBox="1">
            <a:spLocks/>
          </p:cNvSpPr>
          <p:nvPr/>
        </p:nvSpPr>
        <p:spPr>
          <a:xfrm>
            <a:off x="9665265" y="5982600"/>
            <a:ext cx="2284870"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6. Click “OK”</a:t>
            </a:r>
            <a:endParaRPr lang="en-US" sz="1800" b="0" dirty="0">
              <a:latin typeface="Microsoft YaHei" panose="020B0503020204020204" pitchFamily="34" charset="-122"/>
              <a:cs typeface="Bangna New" panose="02000506000000020004" pitchFamily="2" charset="0"/>
            </a:endParaRPr>
          </a:p>
        </p:txBody>
      </p:sp>
      <p:cxnSp>
        <p:nvCxnSpPr>
          <p:cNvPr id="32" name="Straight Arrow Connector 31"/>
          <p:cNvCxnSpPr/>
          <p:nvPr/>
        </p:nvCxnSpPr>
        <p:spPr>
          <a:xfrm flipH="1" flipV="1">
            <a:off x="10420350" y="5667375"/>
            <a:ext cx="3405" cy="3152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8801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up)">
                                      <p:cBhvr>
                                        <p:cTn id="30" dur="500"/>
                                        <p:tgtEl>
                                          <p:spTgt spid="1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9218"/>
                                        </p:tgtEl>
                                        <p:attrNameLst>
                                          <p:attrName>style.visibility</p:attrName>
                                        </p:attrNameLst>
                                      </p:cBhvr>
                                      <p:to>
                                        <p:strVal val="visible"/>
                                      </p:to>
                                    </p:set>
                                    <p:animEffect transition="in" filter="barn(inVertical)">
                                      <p:cBhvr>
                                        <p:cTn id="38" dur="500"/>
                                        <p:tgtEl>
                                          <p:spTgt spid="921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up)">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up)">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up)">
                                      <p:cBhvr>
                                        <p:cTn id="61" dur="500"/>
                                        <p:tgtEl>
                                          <p:spTgt spid="7"/>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11"/>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childTnLst>
                                </p:cTn>
                              </p:par>
                            </p:childTnLst>
                          </p:cTn>
                        </p:par>
                        <p:par>
                          <p:cTn id="68" fill="hold">
                            <p:stCondLst>
                              <p:cond delay="0"/>
                            </p:stCondLst>
                            <p:childTnLst>
                              <p:par>
                                <p:cTn id="69" presetID="22" presetClass="entr" presetSubtype="1"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500"/>
                                        <p:tgtEl>
                                          <p:spTgt spid="27"/>
                                        </p:tgtEl>
                                      </p:cBhvr>
                                    </p:animEffect>
                                  </p:childTnLst>
                                </p:cTn>
                              </p:par>
                            </p:childTnLst>
                          </p:cTn>
                        </p:par>
                        <p:par>
                          <p:cTn id="72" fill="hold">
                            <p:stCondLst>
                              <p:cond delay="500"/>
                            </p:stCondLst>
                            <p:childTnLst>
                              <p:par>
                                <p:cTn id="73" presetID="22" presetClass="entr" presetSubtype="1"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up)">
                                      <p:cBhvr>
                                        <p:cTn id="80" dur="500"/>
                                        <p:tgtEl>
                                          <p:spTgt spid="31"/>
                                        </p:tgtEl>
                                      </p:cBhvr>
                                    </p:animEffect>
                                  </p:childTnLst>
                                </p:cTn>
                              </p:par>
                              <p:par>
                                <p:cTn id="81" presetID="22" presetClass="entr" presetSubtype="4" fill="hold"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up)">
                                      <p:cBhvr>
                                        <p:cTn id="88" dur="500"/>
                                        <p:tgtEl>
                                          <p:spTgt spid="29"/>
                                        </p:tgtEl>
                                      </p:cBhvr>
                                    </p:animEffect>
                                  </p:childTnLst>
                                </p:cTn>
                              </p:par>
                              <p:par>
                                <p:cTn id="89" presetID="22" presetClass="entr" presetSubtype="1" fill="hold"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up)">
                                      <p:cBhvr>
                                        <p:cTn id="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p:bldP spid="16" grpId="0"/>
      <p:bldP spid="22" grpId="0"/>
      <p:bldP spid="25" grpId="0"/>
      <p:bldP spid="29" grpId="0"/>
      <p:bldP spid="20" grpId="0" animBg="1"/>
      <p:bldP spid="27" grpId="0"/>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856676" y="1853186"/>
            <a:ext cx="10899895" cy="646331"/>
          </a:xfrm>
          <a:prstGeom prst="rect">
            <a:avLst/>
          </a:prstGeom>
        </p:spPr>
        <p:txBody>
          <a:bodyPr wrap="square">
            <a:spAutoFit/>
          </a:bodyPr>
          <a:lstStyle/>
          <a:p>
            <a:r>
              <a:rPr lang="en-US" dirty="0">
                <a:latin typeface="Microsoft YaHei" panose="020B0503020204020204" pitchFamily="34" charset="-122"/>
                <a:cs typeface="Bangna New" panose="02000506000000020004" pitchFamily="2" charset="0"/>
              </a:rPr>
              <a:t>Internet Explorer contains an online Help facility that may assist if you experience problems using the program.</a:t>
            </a:r>
          </a:p>
        </p:txBody>
      </p:sp>
      <p:sp>
        <p:nvSpPr>
          <p:cNvPr id="10"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Browser </a:t>
            </a:r>
            <a:r>
              <a:rPr lang="en-US" sz="2400" dirty="0" smtClean="0"/>
              <a:t>Help</a:t>
            </a:r>
            <a:endParaRPr lang="en-US" sz="2400" dirty="0"/>
          </a:p>
        </p:txBody>
      </p:sp>
      <p:pic>
        <p:nvPicPr>
          <p:cNvPr id="4" name="Picture 3"/>
          <p:cNvPicPr>
            <a:picLocks noChangeAspect="1"/>
          </p:cNvPicPr>
          <p:nvPr/>
        </p:nvPicPr>
        <p:blipFill>
          <a:blip r:embed="rId3"/>
          <a:stretch>
            <a:fillRect/>
          </a:stretch>
        </p:blipFill>
        <p:spPr>
          <a:xfrm>
            <a:off x="1277590" y="3423327"/>
            <a:ext cx="5805532" cy="1410965"/>
          </a:xfrm>
          <a:prstGeom prst="rect">
            <a:avLst/>
          </a:prstGeom>
        </p:spPr>
      </p:pic>
      <p:pic>
        <p:nvPicPr>
          <p:cNvPr id="6" name="Picture 5"/>
          <p:cNvPicPr>
            <a:picLocks noChangeAspect="1"/>
          </p:cNvPicPr>
          <p:nvPr/>
        </p:nvPicPr>
        <p:blipFill>
          <a:blip r:embed="rId4"/>
          <a:stretch>
            <a:fillRect/>
          </a:stretch>
        </p:blipFill>
        <p:spPr>
          <a:xfrm>
            <a:off x="4122300" y="4460428"/>
            <a:ext cx="4144709" cy="1587335"/>
          </a:xfrm>
          <a:prstGeom prst="rect">
            <a:avLst/>
          </a:prstGeom>
        </p:spPr>
      </p:pic>
      <p:sp>
        <p:nvSpPr>
          <p:cNvPr id="9" name="Rectangle 8"/>
          <p:cNvSpPr/>
          <p:nvPr/>
        </p:nvSpPr>
        <p:spPr>
          <a:xfrm>
            <a:off x="3059233" y="2754835"/>
            <a:ext cx="4572000" cy="369332"/>
          </a:xfrm>
          <a:prstGeom prst="rect">
            <a:avLst/>
          </a:prstGeom>
        </p:spPr>
        <p:txBody>
          <a:bodyPr>
            <a:spAutoFit/>
          </a:bodyPr>
          <a:lstStyle/>
          <a:p>
            <a:pPr lvl="1"/>
            <a:r>
              <a:rPr lang="en-US" dirty="0" smtClean="0">
                <a:solidFill>
                  <a:schemeClr val="tx1">
                    <a:lumMod val="95000"/>
                    <a:lumOff val="5000"/>
                  </a:schemeClr>
                </a:solidFill>
                <a:cs typeface="TH SarabunIT๙" panose="020B0500040200020003" pitchFamily="34" charset="-34"/>
              </a:rPr>
              <a:t>Help </a:t>
            </a:r>
            <a:r>
              <a:rPr lang="en-US" dirty="0">
                <a:solidFill>
                  <a:schemeClr val="tx1">
                    <a:lumMod val="95000"/>
                    <a:lumOff val="5000"/>
                  </a:schemeClr>
                </a:solidFill>
                <a:cs typeface="TH SarabunIT๙" panose="020B0500040200020003" pitchFamily="34" charset="-34"/>
              </a:rPr>
              <a:t>function</a:t>
            </a:r>
          </a:p>
        </p:txBody>
      </p:sp>
      <p:cxnSp>
        <p:nvCxnSpPr>
          <p:cNvPr id="11" name="Straight Arrow Connector 10"/>
          <p:cNvCxnSpPr/>
          <p:nvPr/>
        </p:nvCxnSpPr>
        <p:spPr>
          <a:xfrm>
            <a:off x="4410075" y="3171825"/>
            <a:ext cx="442" cy="75333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5997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22" presetClass="entr" presetSubtype="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uild="p"/>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5151" y="1418544"/>
            <a:ext cx="3695700" cy="5153025"/>
          </a:xfrm>
          <a:prstGeom prst="rect">
            <a:avLst/>
          </a:prstGeom>
        </p:spPr>
      </p:pic>
      <p:sp>
        <p:nvSpPr>
          <p:cNvPr id="8"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Delete history, temporary internet </a:t>
            </a:r>
            <a:r>
              <a:rPr lang="en-US" sz="2400" dirty="0" smtClean="0"/>
              <a:t>files</a:t>
            </a:r>
            <a:endParaRPr lang="en-US" sz="2400" dirty="0"/>
          </a:p>
        </p:txBody>
      </p:sp>
      <p:cxnSp>
        <p:nvCxnSpPr>
          <p:cNvPr id="9" name="Straight Arrow Connector 8"/>
          <p:cNvCxnSpPr/>
          <p:nvPr/>
        </p:nvCxnSpPr>
        <p:spPr>
          <a:xfrm flipV="1">
            <a:off x="6139533" y="3803288"/>
            <a:ext cx="1177290" cy="317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stretch>
            <a:fillRect/>
          </a:stretch>
        </p:blipFill>
        <p:spPr>
          <a:xfrm>
            <a:off x="856676" y="2101435"/>
            <a:ext cx="4571429" cy="733333"/>
          </a:xfrm>
          <a:prstGeom prst="rect">
            <a:avLst/>
          </a:prstGeom>
        </p:spPr>
      </p:pic>
      <p:pic>
        <p:nvPicPr>
          <p:cNvPr id="4" name="Picture 3"/>
          <p:cNvPicPr>
            <a:picLocks noChangeAspect="1"/>
          </p:cNvPicPr>
          <p:nvPr/>
        </p:nvPicPr>
        <p:blipFill>
          <a:blip r:embed="rId4"/>
          <a:stretch>
            <a:fillRect/>
          </a:stretch>
        </p:blipFill>
        <p:spPr>
          <a:xfrm>
            <a:off x="2454539" y="2756518"/>
            <a:ext cx="3466667" cy="3209524"/>
          </a:xfrm>
          <a:prstGeom prst="rect">
            <a:avLst/>
          </a:prstGeom>
        </p:spPr>
      </p:pic>
    </p:spTree>
    <p:extLst>
      <p:ext uri="{BB962C8B-B14F-4D97-AF65-F5344CB8AC3E}">
        <p14:creationId xmlns:p14="http://schemas.microsoft.com/office/powerpoint/2010/main" val="292620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Add </a:t>
            </a:r>
            <a:r>
              <a:rPr lang="en-US" sz="2400" dirty="0" smtClean="0"/>
              <a:t>Favorites bar</a:t>
            </a:r>
            <a:endParaRPr lang="en-US" sz="2400" dirty="0"/>
          </a:p>
        </p:txBody>
      </p:sp>
      <p:pic>
        <p:nvPicPr>
          <p:cNvPr id="7" name="Picture 6"/>
          <p:cNvPicPr>
            <a:picLocks noChangeAspect="1"/>
          </p:cNvPicPr>
          <p:nvPr/>
        </p:nvPicPr>
        <p:blipFill>
          <a:blip r:embed="rId2"/>
          <a:stretch>
            <a:fillRect/>
          </a:stretch>
        </p:blipFill>
        <p:spPr>
          <a:xfrm>
            <a:off x="856676" y="2080748"/>
            <a:ext cx="4130648" cy="1858791"/>
          </a:xfrm>
          <a:prstGeom prst="rect">
            <a:avLst/>
          </a:prstGeom>
        </p:spPr>
      </p:pic>
      <p:pic>
        <p:nvPicPr>
          <p:cNvPr id="8" name="Picture 7"/>
          <p:cNvPicPr>
            <a:picLocks noChangeAspect="1"/>
          </p:cNvPicPr>
          <p:nvPr/>
        </p:nvPicPr>
        <p:blipFill rotWithShape="1">
          <a:blip r:embed="rId3"/>
          <a:srcRect l="2046"/>
          <a:stretch/>
        </p:blipFill>
        <p:spPr>
          <a:xfrm>
            <a:off x="869376" y="2531027"/>
            <a:ext cx="3277942" cy="536985"/>
          </a:xfrm>
          <a:prstGeom prst="rect">
            <a:avLst/>
          </a:prstGeom>
        </p:spPr>
      </p:pic>
      <p:cxnSp>
        <p:nvCxnSpPr>
          <p:cNvPr id="10" name="Straight Arrow Connector 9"/>
          <p:cNvCxnSpPr/>
          <p:nvPr/>
        </p:nvCxnSpPr>
        <p:spPr>
          <a:xfrm flipH="1" flipV="1">
            <a:off x="1267460" y="2860501"/>
            <a:ext cx="5080" cy="4365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Content Placeholder 1"/>
          <p:cNvSpPr txBox="1">
            <a:spLocks/>
          </p:cNvSpPr>
          <p:nvPr/>
        </p:nvSpPr>
        <p:spPr>
          <a:xfrm>
            <a:off x="1023922" y="3333381"/>
            <a:ext cx="1224326"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sp>
        <p:nvSpPr>
          <p:cNvPr id="14" name="Content Placeholder 1"/>
          <p:cNvSpPr txBox="1">
            <a:spLocks/>
          </p:cNvSpPr>
          <p:nvPr/>
        </p:nvSpPr>
        <p:spPr>
          <a:xfrm>
            <a:off x="5397534" y="3266788"/>
            <a:ext cx="1224326"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OR</a:t>
            </a:r>
            <a:endParaRPr lang="en-US" sz="1800" b="0" dirty="0">
              <a:latin typeface="Microsoft YaHei" panose="020B0503020204020204" pitchFamily="34" charset="-122"/>
              <a:cs typeface="Bangna New" panose="02000506000000020004" pitchFamily="2" charset="0"/>
            </a:endParaRPr>
          </a:p>
        </p:txBody>
      </p:sp>
      <p:pic>
        <p:nvPicPr>
          <p:cNvPr id="15" name="Picture 14"/>
          <p:cNvPicPr>
            <a:picLocks noChangeAspect="1"/>
          </p:cNvPicPr>
          <p:nvPr/>
        </p:nvPicPr>
        <p:blipFill>
          <a:blip r:embed="rId4"/>
          <a:stretch>
            <a:fillRect/>
          </a:stretch>
        </p:blipFill>
        <p:spPr>
          <a:xfrm>
            <a:off x="5832188" y="1703677"/>
            <a:ext cx="3228571" cy="609524"/>
          </a:xfrm>
          <a:prstGeom prst="rect">
            <a:avLst/>
          </a:prstGeom>
        </p:spPr>
      </p:pic>
      <p:pic>
        <p:nvPicPr>
          <p:cNvPr id="16" name="Picture 15"/>
          <p:cNvPicPr>
            <a:picLocks noChangeAspect="1"/>
          </p:cNvPicPr>
          <p:nvPr/>
        </p:nvPicPr>
        <p:blipFill>
          <a:blip r:embed="rId5"/>
          <a:stretch>
            <a:fillRect/>
          </a:stretch>
        </p:blipFill>
        <p:spPr>
          <a:xfrm>
            <a:off x="6482145" y="2317805"/>
            <a:ext cx="2571429" cy="4104762"/>
          </a:xfrm>
          <a:prstGeom prst="rect">
            <a:avLst/>
          </a:prstGeom>
        </p:spPr>
      </p:pic>
      <p:pic>
        <p:nvPicPr>
          <p:cNvPr id="24578" name="Picture 2" descr="C:\Users\NAHATH~1\AppData\Local\Temp\SNAGHTML53a9b9e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67859" y="4734647"/>
            <a:ext cx="4124325" cy="1857376"/>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Straight Arrow Connector 17"/>
          <p:cNvCxnSpPr/>
          <p:nvPr/>
        </p:nvCxnSpPr>
        <p:spPr>
          <a:xfrm flipH="1" flipV="1">
            <a:off x="8425543" y="2100520"/>
            <a:ext cx="925130" cy="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Content Placeholder 1"/>
          <p:cNvSpPr txBox="1">
            <a:spLocks/>
          </p:cNvSpPr>
          <p:nvPr/>
        </p:nvSpPr>
        <p:spPr>
          <a:xfrm>
            <a:off x="9350673" y="1867158"/>
            <a:ext cx="1224326"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cxnSp>
        <p:nvCxnSpPr>
          <p:cNvPr id="21" name="Straight Arrow Connector 20"/>
          <p:cNvCxnSpPr/>
          <p:nvPr/>
        </p:nvCxnSpPr>
        <p:spPr>
          <a:xfrm flipH="1" flipV="1">
            <a:off x="8778401" y="2503814"/>
            <a:ext cx="925130" cy="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Content Placeholder 1"/>
          <p:cNvSpPr txBox="1">
            <a:spLocks/>
          </p:cNvSpPr>
          <p:nvPr/>
        </p:nvSpPr>
        <p:spPr>
          <a:xfrm>
            <a:off x="9703531" y="2270452"/>
            <a:ext cx="1224326"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cxnSp>
        <p:nvCxnSpPr>
          <p:cNvPr id="23" name="Straight Arrow Connector 22"/>
          <p:cNvCxnSpPr/>
          <p:nvPr/>
        </p:nvCxnSpPr>
        <p:spPr>
          <a:xfrm>
            <a:off x="10574999" y="4750725"/>
            <a:ext cx="1" cy="151466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Content Placeholder 1"/>
          <p:cNvSpPr txBox="1">
            <a:spLocks/>
          </p:cNvSpPr>
          <p:nvPr/>
        </p:nvSpPr>
        <p:spPr>
          <a:xfrm>
            <a:off x="9785078" y="4331353"/>
            <a:ext cx="1852711"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 “Add”</a:t>
            </a:r>
            <a:endParaRPr lang="en-US" sz="1800" b="0" dirty="0">
              <a:latin typeface="Microsoft YaHei" panose="020B0503020204020204" pitchFamily="34" charset="-122"/>
              <a:cs typeface="Bangna New" panose="02000506000000020004" pitchFamily="2" charset="0"/>
            </a:endParaRPr>
          </a:p>
        </p:txBody>
      </p:sp>
      <p:cxnSp>
        <p:nvCxnSpPr>
          <p:cNvPr id="27" name="Straight Arrow Connector 26"/>
          <p:cNvCxnSpPr/>
          <p:nvPr/>
        </p:nvCxnSpPr>
        <p:spPr>
          <a:xfrm flipH="1" flipV="1">
            <a:off x="2020330" y="2830271"/>
            <a:ext cx="5080" cy="4365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673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2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500"/>
                                        <p:tgtEl>
                                          <p:spTgt spid="15"/>
                                        </p:tgtEl>
                                      </p:cBhvr>
                                    </p:animEffect>
                                  </p:childTnLst>
                                </p:cTn>
                              </p:par>
                              <p:par>
                                <p:cTn id="38" presetID="22" presetClass="entr" presetSubtype="2"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up)">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par>
                                <p:cTn id="49" presetID="22" presetClass="entr" presetSubtype="2"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up)">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24578"/>
                                        </p:tgtEl>
                                        <p:attrNameLst>
                                          <p:attrName>style.visibility</p:attrName>
                                        </p:attrNameLst>
                                      </p:cBhvr>
                                      <p:to>
                                        <p:strVal val="visible"/>
                                      </p:to>
                                    </p:set>
                                    <p:animEffect transition="in" filter="wipe(up)">
                                      <p:cBhvr>
                                        <p:cTn id="59" dur="500"/>
                                        <p:tgtEl>
                                          <p:spTgt spid="24578"/>
                                        </p:tgtEl>
                                      </p:cBhvr>
                                    </p:animEffect>
                                  </p:childTnLst>
                                </p:cTn>
                              </p:par>
                              <p:par>
                                <p:cTn id="60" presetID="22" presetClass="entr" presetSubtype="1" fill="hold"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up)">
                                      <p:cBhvr>
                                        <p:cTn id="62" dur="500"/>
                                        <p:tgtEl>
                                          <p:spTgt spid="23"/>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up)">
                                      <p:cBhvr>
                                        <p:cTn id="6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1" grpId="0"/>
      <p:bldP spid="14" grpId="0"/>
      <p:bldP spid="19" grpId="0"/>
      <p:bldP spid="22"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Delete </a:t>
            </a:r>
            <a:r>
              <a:rPr lang="en-US" sz="2400" dirty="0" smtClean="0"/>
              <a:t>Favorites </a:t>
            </a:r>
            <a:r>
              <a:rPr lang="en-US" sz="2400" dirty="0"/>
              <a:t>bar </a:t>
            </a:r>
          </a:p>
        </p:txBody>
      </p:sp>
      <p:pic>
        <p:nvPicPr>
          <p:cNvPr id="11" name="Picture 10"/>
          <p:cNvPicPr>
            <a:picLocks noChangeAspect="1"/>
          </p:cNvPicPr>
          <p:nvPr/>
        </p:nvPicPr>
        <p:blipFill>
          <a:blip r:embed="rId2"/>
          <a:stretch>
            <a:fillRect/>
          </a:stretch>
        </p:blipFill>
        <p:spPr>
          <a:xfrm>
            <a:off x="856676" y="2104126"/>
            <a:ext cx="2685714" cy="866667"/>
          </a:xfrm>
          <a:prstGeom prst="rect">
            <a:avLst/>
          </a:prstGeom>
        </p:spPr>
      </p:pic>
      <p:pic>
        <p:nvPicPr>
          <p:cNvPr id="12" name="Picture 11"/>
          <p:cNvPicPr>
            <a:picLocks noChangeAspect="1"/>
          </p:cNvPicPr>
          <p:nvPr/>
        </p:nvPicPr>
        <p:blipFill>
          <a:blip r:embed="rId3"/>
          <a:stretch>
            <a:fillRect/>
          </a:stretch>
        </p:blipFill>
        <p:spPr>
          <a:xfrm>
            <a:off x="1809108" y="2912268"/>
            <a:ext cx="1971429" cy="2419048"/>
          </a:xfrm>
          <a:prstGeom prst="rect">
            <a:avLst/>
          </a:prstGeom>
        </p:spPr>
      </p:pic>
      <p:pic>
        <p:nvPicPr>
          <p:cNvPr id="13" name="Picture 12"/>
          <p:cNvPicPr>
            <a:picLocks noChangeAspect="1"/>
          </p:cNvPicPr>
          <p:nvPr/>
        </p:nvPicPr>
        <p:blipFill>
          <a:blip r:embed="rId4"/>
          <a:stretch>
            <a:fillRect/>
          </a:stretch>
        </p:blipFill>
        <p:spPr>
          <a:xfrm>
            <a:off x="7450424" y="1853186"/>
            <a:ext cx="2571429" cy="4104762"/>
          </a:xfrm>
          <a:prstGeom prst="rect">
            <a:avLst/>
          </a:prstGeom>
        </p:spPr>
      </p:pic>
      <p:pic>
        <p:nvPicPr>
          <p:cNvPr id="14" name="Picture 13"/>
          <p:cNvPicPr>
            <a:picLocks noChangeAspect="1"/>
          </p:cNvPicPr>
          <p:nvPr/>
        </p:nvPicPr>
        <p:blipFill>
          <a:blip r:embed="rId5"/>
          <a:stretch>
            <a:fillRect/>
          </a:stretch>
        </p:blipFill>
        <p:spPr>
          <a:xfrm>
            <a:off x="8941033" y="3081624"/>
            <a:ext cx="1866667" cy="2628571"/>
          </a:xfrm>
          <a:prstGeom prst="rect">
            <a:avLst/>
          </a:prstGeom>
        </p:spPr>
      </p:pic>
      <p:sp>
        <p:nvSpPr>
          <p:cNvPr id="15" name="Content Placeholder 1"/>
          <p:cNvSpPr txBox="1">
            <a:spLocks/>
          </p:cNvSpPr>
          <p:nvPr/>
        </p:nvSpPr>
        <p:spPr>
          <a:xfrm>
            <a:off x="5397534" y="3266788"/>
            <a:ext cx="1224326"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OR</a:t>
            </a:r>
            <a:endParaRPr lang="en-US" sz="1800" b="0" dirty="0">
              <a:latin typeface="Microsoft YaHei" panose="020B0503020204020204" pitchFamily="34" charset="-122"/>
              <a:cs typeface="Bangna New" panose="02000506000000020004" pitchFamily="2" charset="0"/>
            </a:endParaRPr>
          </a:p>
        </p:txBody>
      </p:sp>
      <p:cxnSp>
        <p:nvCxnSpPr>
          <p:cNvPr id="16" name="Straight Arrow Connector 15"/>
          <p:cNvCxnSpPr/>
          <p:nvPr/>
        </p:nvCxnSpPr>
        <p:spPr>
          <a:xfrm flipH="1" flipV="1">
            <a:off x="1267460" y="2860501"/>
            <a:ext cx="5080" cy="4365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Content Placeholder 1"/>
          <p:cNvSpPr txBox="1">
            <a:spLocks/>
          </p:cNvSpPr>
          <p:nvPr/>
        </p:nvSpPr>
        <p:spPr>
          <a:xfrm>
            <a:off x="362101" y="3397189"/>
            <a:ext cx="1810718"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Right Click</a:t>
            </a:r>
            <a:endParaRPr lang="en-US" sz="1800" b="0" dirty="0">
              <a:latin typeface="Microsoft YaHei" panose="020B0503020204020204" pitchFamily="34" charset="-122"/>
              <a:cs typeface="Bangna New" panose="02000506000000020004" pitchFamily="2" charset="0"/>
            </a:endParaRPr>
          </a:p>
        </p:txBody>
      </p:sp>
      <p:cxnSp>
        <p:nvCxnSpPr>
          <p:cNvPr id="18" name="Straight Arrow Connector 17"/>
          <p:cNvCxnSpPr/>
          <p:nvPr/>
        </p:nvCxnSpPr>
        <p:spPr>
          <a:xfrm flipH="1" flipV="1">
            <a:off x="8068233" y="3093863"/>
            <a:ext cx="5080" cy="4365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Content Placeholder 1"/>
          <p:cNvSpPr txBox="1">
            <a:spLocks/>
          </p:cNvSpPr>
          <p:nvPr/>
        </p:nvSpPr>
        <p:spPr>
          <a:xfrm>
            <a:off x="7162874" y="3630551"/>
            <a:ext cx="1810718"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Right Click</a:t>
            </a:r>
            <a:endParaRPr lang="en-US" sz="1800" b="0" dirty="0">
              <a:latin typeface="Microsoft YaHei" panose="020B0503020204020204" pitchFamily="34" charset="-122"/>
              <a:cs typeface="Bangna New" panose="02000506000000020004" pitchFamily="2" charset="0"/>
            </a:endParaRPr>
          </a:p>
        </p:txBody>
      </p:sp>
      <p:cxnSp>
        <p:nvCxnSpPr>
          <p:cNvPr id="20" name="Straight Arrow Connector 19"/>
          <p:cNvCxnSpPr/>
          <p:nvPr/>
        </p:nvCxnSpPr>
        <p:spPr>
          <a:xfrm flipH="1" flipV="1">
            <a:off x="3241200" y="4232367"/>
            <a:ext cx="659288"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Content Placeholder 1"/>
          <p:cNvSpPr txBox="1">
            <a:spLocks/>
          </p:cNvSpPr>
          <p:nvPr/>
        </p:nvSpPr>
        <p:spPr>
          <a:xfrm>
            <a:off x="3900488" y="3999004"/>
            <a:ext cx="1810718"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cxnSp>
        <p:nvCxnSpPr>
          <p:cNvPr id="24" name="Straight Arrow Connector 23"/>
          <p:cNvCxnSpPr/>
          <p:nvPr/>
        </p:nvCxnSpPr>
        <p:spPr>
          <a:xfrm flipH="1" flipV="1">
            <a:off x="10230285" y="5097954"/>
            <a:ext cx="659288"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Content Placeholder 1"/>
          <p:cNvSpPr txBox="1">
            <a:spLocks/>
          </p:cNvSpPr>
          <p:nvPr/>
        </p:nvSpPr>
        <p:spPr>
          <a:xfrm>
            <a:off x="10889573" y="4864591"/>
            <a:ext cx="1810718"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spTree>
    <p:extLst>
      <p:ext uri="{BB962C8B-B14F-4D97-AF65-F5344CB8AC3E}">
        <p14:creationId xmlns:p14="http://schemas.microsoft.com/office/powerpoint/2010/main" val="4233395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right)">
                                      <p:cBhvr>
                                        <p:cTn id="30" dur="500"/>
                                        <p:tgtEl>
                                          <p:spTgt spid="2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up)">
                                      <p:cBhvr>
                                        <p:cTn id="48" dur="500"/>
                                        <p:tgtEl>
                                          <p:spTgt spid="19"/>
                                        </p:tgtEl>
                                      </p:cBhvr>
                                    </p:animEffect>
                                  </p:childTnLst>
                                </p:cTn>
                              </p:par>
                              <p:par>
                                <p:cTn id="49" presetID="22" presetClass="entr" presetSubtype="4"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up)">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down)">
                                      <p:cBhvr>
                                        <p:cTn id="61" dur="500"/>
                                        <p:tgtEl>
                                          <p:spTgt spid="24"/>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up)">
                                      <p:cBhvr>
                                        <p:cTn id="6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5" grpId="0"/>
      <p:bldP spid="17" grpId="0"/>
      <p:bldP spid="19" grpId="0"/>
      <p:bldP spid="21"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1085408" y="4101682"/>
            <a:ext cx="3791894" cy="2642835"/>
          </a:xfrm>
          <a:prstGeom prst="rect">
            <a:avLst/>
          </a:prstGeom>
        </p:spPr>
      </p:pic>
      <p:pic>
        <p:nvPicPr>
          <p:cNvPr id="12" name="Picture 11"/>
          <p:cNvPicPr>
            <a:picLocks noChangeAspect="1"/>
          </p:cNvPicPr>
          <p:nvPr/>
        </p:nvPicPr>
        <p:blipFill>
          <a:blip r:embed="rId4"/>
          <a:stretch>
            <a:fillRect/>
          </a:stretch>
        </p:blipFill>
        <p:spPr>
          <a:xfrm>
            <a:off x="235811" y="1771459"/>
            <a:ext cx="2522975" cy="2586446"/>
          </a:xfrm>
          <a:prstGeom prst="rect">
            <a:avLst/>
          </a:prstGeom>
        </p:spPr>
      </p:pic>
      <p:sp>
        <p:nvSpPr>
          <p:cNvPr id="8" name="Content Placeholder 9"/>
          <p:cNvSpPr>
            <a:spLocks noGrp="1"/>
          </p:cNvSpPr>
          <p:nvPr>
            <p:ph idx="1"/>
          </p:nvPr>
        </p:nvSpPr>
        <p:spPr>
          <a:xfrm>
            <a:off x="856676" y="1251805"/>
            <a:ext cx="5297680" cy="601381"/>
          </a:xfrm>
        </p:spPr>
        <p:txBody>
          <a:bodyPr>
            <a:normAutofit/>
          </a:bodyPr>
          <a:lstStyle/>
          <a:p>
            <a:pPr marL="0" indent="0">
              <a:buNone/>
            </a:pPr>
            <a:r>
              <a:rPr lang="en-US" sz="2400" dirty="0"/>
              <a:t>What is the </a:t>
            </a:r>
            <a:r>
              <a:rPr lang="en-US" sz="2400" dirty="0" smtClean="0"/>
              <a:t>Internet ?</a:t>
            </a:r>
            <a:endParaRPr lang="en-US" sz="2400" dirty="0"/>
          </a:p>
        </p:txBody>
      </p:sp>
      <p:sp>
        <p:nvSpPr>
          <p:cNvPr id="2" name="Rectangle 1"/>
          <p:cNvSpPr/>
          <p:nvPr/>
        </p:nvSpPr>
        <p:spPr>
          <a:xfrm>
            <a:off x="3876232" y="4370533"/>
            <a:ext cx="4058194" cy="369332"/>
          </a:xfrm>
          <a:prstGeom prst="rect">
            <a:avLst/>
          </a:prstGeom>
        </p:spPr>
        <p:txBody>
          <a:bodyPr wrap="square">
            <a:spAutoFit/>
          </a:bodyPr>
          <a:lstStyle/>
          <a:p>
            <a:r>
              <a:rPr lang="en-US" dirty="0" smtClean="0">
                <a:latin typeface="Microsoft YaHei" panose="020B0503020204020204" pitchFamily="34" charset="-122"/>
                <a:ea typeface="Microsoft YaHei" panose="020B0503020204020204" pitchFamily="34" charset="-122"/>
              </a:rPr>
              <a:t>Interconnected computer </a:t>
            </a:r>
            <a:r>
              <a:rPr lang="en-US" dirty="0">
                <a:latin typeface="Microsoft YaHei" panose="020B0503020204020204" pitchFamily="34" charset="-122"/>
                <a:ea typeface="Microsoft YaHei" panose="020B0503020204020204" pitchFamily="34" charset="-122"/>
              </a:rPr>
              <a:t>networks</a:t>
            </a:r>
          </a:p>
        </p:txBody>
      </p:sp>
      <p:pic>
        <p:nvPicPr>
          <p:cNvPr id="3" name="Picture 2"/>
          <p:cNvPicPr>
            <a:picLocks noChangeAspect="1"/>
          </p:cNvPicPr>
          <p:nvPr/>
        </p:nvPicPr>
        <p:blipFill>
          <a:blip r:embed="rId5"/>
          <a:stretch>
            <a:fillRect/>
          </a:stretch>
        </p:blipFill>
        <p:spPr>
          <a:xfrm>
            <a:off x="4373190" y="1843816"/>
            <a:ext cx="3380003" cy="2554906"/>
          </a:xfrm>
          <a:prstGeom prst="rect">
            <a:avLst/>
          </a:prstGeom>
        </p:spPr>
      </p:pic>
      <p:sp>
        <p:nvSpPr>
          <p:cNvPr id="4" name="Rectangle 3"/>
          <p:cNvSpPr/>
          <p:nvPr/>
        </p:nvSpPr>
        <p:spPr>
          <a:xfrm>
            <a:off x="8299527" y="2286624"/>
            <a:ext cx="3571362" cy="369332"/>
          </a:xfrm>
          <a:prstGeom prst="rect">
            <a:avLst/>
          </a:prstGeom>
        </p:spPr>
        <p:txBody>
          <a:bodyPr wrap="none">
            <a:spAutoFit/>
          </a:bodyPr>
          <a:lstStyle/>
          <a:p>
            <a:r>
              <a:rPr lang="en-US" dirty="0" smtClean="0">
                <a:latin typeface="Microsoft YaHei" panose="020B0503020204020204" pitchFamily="34" charset="-122"/>
                <a:ea typeface="Microsoft YaHei" panose="020B0503020204020204" pitchFamily="34" charset="-122"/>
              </a:rPr>
              <a:t>Access </a:t>
            </a:r>
            <a:r>
              <a:rPr lang="en-US" dirty="0">
                <a:latin typeface="Microsoft YaHei" panose="020B0503020204020204" pitchFamily="34" charset="-122"/>
                <a:ea typeface="Microsoft YaHei" panose="020B0503020204020204" pitchFamily="34" charset="-122"/>
              </a:rPr>
              <a:t>almost any information</a:t>
            </a:r>
          </a:p>
        </p:txBody>
      </p:sp>
      <p:sp>
        <p:nvSpPr>
          <p:cNvPr id="10" name="Rectangle 9"/>
          <p:cNvSpPr/>
          <p:nvPr/>
        </p:nvSpPr>
        <p:spPr>
          <a:xfrm>
            <a:off x="2664766" y="2176912"/>
            <a:ext cx="1393055" cy="646331"/>
          </a:xfrm>
          <a:prstGeom prst="rect">
            <a:avLst/>
          </a:prstGeom>
        </p:spPr>
        <p:txBody>
          <a:bodyPr wrap="square">
            <a:spAutoFit/>
          </a:bodyPr>
          <a:lstStyle/>
          <a:p>
            <a:r>
              <a:rPr lang="en-US" dirty="0" smtClean="0">
                <a:latin typeface="Microsoft YaHei" panose="020B0503020204020204" pitchFamily="34" charset="-122"/>
                <a:ea typeface="Microsoft YaHei" panose="020B0503020204020204" pitchFamily="34" charset="-122"/>
              </a:rPr>
              <a:t>Global Network</a:t>
            </a:r>
            <a:endParaRPr lang="en-US" dirty="0">
              <a:latin typeface="Microsoft YaHei" panose="020B0503020204020204" pitchFamily="34" charset="-122"/>
              <a:ea typeface="Microsoft YaHei" panose="020B0503020204020204" pitchFamily="34" charset="-122"/>
            </a:endParaRPr>
          </a:p>
        </p:txBody>
      </p:sp>
      <p:sp>
        <p:nvSpPr>
          <p:cNvPr id="9" name="Rectangle 8"/>
          <p:cNvSpPr/>
          <p:nvPr/>
        </p:nvSpPr>
        <p:spPr>
          <a:xfrm>
            <a:off x="3876232" y="6129568"/>
            <a:ext cx="4556247" cy="369332"/>
          </a:xfrm>
          <a:prstGeom prst="rect">
            <a:avLst/>
          </a:prstGeom>
          <a:solidFill>
            <a:schemeClr val="bg1"/>
          </a:solidFill>
        </p:spPr>
        <p:txBody>
          <a:bodyPr wrap="none">
            <a:spAutoFit/>
          </a:bodyPr>
          <a:lstStyle/>
          <a:p>
            <a:r>
              <a:rPr lang="en-US" dirty="0" smtClean="0">
                <a:latin typeface="Microsoft YaHei" panose="020B0503020204020204" pitchFamily="34" charset="-122"/>
                <a:ea typeface="Microsoft YaHei" panose="020B0503020204020204" pitchFamily="34" charset="-122"/>
              </a:rPr>
              <a:t>Use </a:t>
            </a:r>
            <a:r>
              <a:rPr lang="en-US" dirty="0">
                <a:latin typeface="Microsoft YaHei" panose="020B0503020204020204" pitchFamily="34" charset="-122"/>
                <a:ea typeface="Microsoft YaHei" panose="020B0503020204020204" pitchFamily="34" charset="-122"/>
              </a:rPr>
              <a:t>the Internet protocol suite (TCP/IP) </a:t>
            </a:r>
          </a:p>
        </p:txBody>
      </p:sp>
      <p:pic>
        <p:nvPicPr>
          <p:cNvPr id="11" name="Picture 10"/>
          <p:cNvPicPr>
            <a:picLocks noChangeAspect="1"/>
          </p:cNvPicPr>
          <p:nvPr/>
        </p:nvPicPr>
        <p:blipFill>
          <a:blip r:embed="rId6"/>
          <a:stretch>
            <a:fillRect/>
          </a:stretch>
        </p:blipFill>
        <p:spPr>
          <a:xfrm>
            <a:off x="7978417" y="2723255"/>
            <a:ext cx="4213583" cy="2905575"/>
          </a:xfrm>
          <a:prstGeom prst="rect">
            <a:avLst/>
          </a:prstGeom>
        </p:spPr>
      </p:pic>
    </p:spTree>
    <p:extLst>
      <p:ext uri="{BB962C8B-B14F-4D97-AF65-F5344CB8AC3E}">
        <p14:creationId xmlns:p14="http://schemas.microsoft.com/office/powerpoint/2010/main" val="2843394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par>
                                <p:cTn id="29" presetID="22" presetClass="entr" presetSubtype="4"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2" grpId="0"/>
      <p:bldP spid="4" grpId="0"/>
      <p:bldP spid="10" grpId="0"/>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Downloading , save file to a </a:t>
            </a:r>
            <a:r>
              <a:rPr lang="en-US" sz="2400" dirty="0" smtClean="0"/>
              <a:t>location</a:t>
            </a:r>
            <a:endParaRPr lang="en-US" sz="2400" dirty="0"/>
          </a:p>
        </p:txBody>
      </p:sp>
      <p:pic>
        <p:nvPicPr>
          <p:cNvPr id="3" name="Picture 2"/>
          <p:cNvPicPr>
            <a:picLocks noChangeAspect="1"/>
          </p:cNvPicPr>
          <p:nvPr/>
        </p:nvPicPr>
        <p:blipFill>
          <a:blip r:embed="rId2"/>
          <a:stretch>
            <a:fillRect/>
          </a:stretch>
        </p:blipFill>
        <p:spPr>
          <a:xfrm>
            <a:off x="1493562" y="2181419"/>
            <a:ext cx="8600000" cy="3104762"/>
          </a:xfrm>
          <a:prstGeom prst="rect">
            <a:avLst/>
          </a:prstGeom>
        </p:spPr>
      </p:pic>
      <p:pic>
        <p:nvPicPr>
          <p:cNvPr id="7" name="Picture 6"/>
          <p:cNvPicPr>
            <a:picLocks noChangeAspect="1"/>
          </p:cNvPicPr>
          <p:nvPr/>
        </p:nvPicPr>
        <p:blipFill>
          <a:blip r:embed="rId3"/>
          <a:stretch>
            <a:fillRect/>
          </a:stretch>
        </p:blipFill>
        <p:spPr>
          <a:xfrm>
            <a:off x="1114705" y="5414753"/>
            <a:ext cx="9142857" cy="476190"/>
          </a:xfrm>
          <a:prstGeom prst="rect">
            <a:avLst/>
          </a:prstGeom>
        </p:spPr>
      </p:pic>
      <p:pic>
        <p:nvPicPr>
          <p:cNvPr id="8" name="Picture 7"/>
          <p:cNvPicPr>
            <a:picLocks noChangeAspect="1"/>
          </p:cNvPicPr>
          <p:nvPr/>
        </p:nvPicPr>
        <p:blipFill>
          <a:blip r:embed="rId4"/>
          <a:stretch>
            <a:fillRect/>
          </a:stretch>
        </p:blipFill>
        <p:spPr>
          <a:xfrm>
            <a:off x="7676954" y="5890943"/>
            <a:ext cx="1504762" cy="685714"/>
          </a:xfrm>
          <a:prstGeom prst="rect">
            <a:avLst/>
          </a:prstGeom>
        </p:spPr>
      </p:pic>
      <p:cxnSp>
        <p:nvCxnSpPr>
          <p:cNvPr id="10" name="Straight Arrow Connector 9"/>
          <p:cNvCxnSpPr/>
          <p:nvPr/>
        </p:nvCxnSpPr>
        <p:spPr>
          <a:xfrm flipH="1" flipV="1">
            <a:off x="9598274" y="4290424"/>
            <a:ext cx="659288"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Content Placeholder 1"/>
          <p:cNvSpPr txBox="1">
            <a:spLocks/>
          </p:cNvSpPr>
          <p:nvPr/>
        </p:nvSpPr>
        <p:spPr>
          <a:xfrm>
            <a:off x="10257562" y="4057061"/>
            <a:ext cx="1810718"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cxnSp>
        <p:nvCxnSpPr>
          <p:cNvPr id="12" name="Straight Arrow Connector 11"/>
          <p:cNvCxnSpPr/>
          <p:nvPr/>
        </p:nvCxnSpPr>
        <p:spPr>
          <a:xfrm flipH="1" flipV="1">
            <a:off x="9598274" y="6233800"/>
            <a:ext cx="659288"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Content Placeholder 1"/>
          <p:cNvSpPr txBox="1">
            <a:spLocks/>
          </p:cNvSpPr>
          <p:nvPr/>
        </p:nvSpPr>
        <p:spPr>
          <a:xfrm>
            <a:off x="10257562" y="6000437"/>
            <a:ext cx="1810718"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spTree>
    <p:extLst>
      <p:ext uri="{BB962C8B-B14F-4D97-AF65-F5344CB8AC3E}">
        <p14:creationId xmlns:p14="http://schemas.microsoft.com/office/powerpoint/2010/main" val="2704220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up)">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1"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Copy </a:t>
            </a:r>
            <a:r>
              <a:rPr lang="en-US" sz="2400" dirty="0" smtClean="0"/>
              <a:t>text</a:t>
            </a:r>
            <a:endParaRPr lang="en-US" sz="2400" dirty="0"/>
          </a:p>
        </p:txBody>
      </p:sp>
      <p:pic>
        <p:nvPicPr>
          <p:cNvPr id="4" name="Picture 3"/>
          <p:cNvPicPr>
            <a:picLocks noChangeAspect="1"/>
          </p:cNvPicPr>
          <p:nvPr/>
        </p:nvPicPr>
        <p:blipFill rotWithShape="1">
          <a:blip r:embed="rId2"/>
          <a:srcRect l="14658" t="8450"/>
          <a:stretch/>
        </p:blipFill>
        <p:spPr>
          <a:xfrm>
            <a:off x="2206171" y="1698172"/>
            <a:ext cx="8281448" cy="4993766"/>
          </a:xfrm>
          <a:prstGeom prst="rect">
            <a:avLst/>
          </a:prstGeom>
        </p:spPr>
      </p:pic>
      <p:pic>
        <p:nvPicPr>
          <p:cNvPr id="7" name="Picture 6"/>
          <p:cNvPicPr>
            <a:picLocks noChangeAspect="1"/>
          </p:cNvPicPr>
          <p:nvPr/>
        </p:nvPicPr>
        <p:blipFill>
          <a:blip r:embed="rId3"/>
          <a:stretch>
            <a:fillRect/>
          </a:stretch>
        </p:blipFill>
        <p:spPr>
          <a:xfrm>
            <a:off x="4992478" y="2589724"/>
            <a:ext cx="2019123" cy="391770"/>
          </a:xfrm>
          <a:prstGeom prst="rect">
            <a:avLst/>
          </a:prstGeom>
        </p:spPr>
      </p:pic>
      <p:pic>
        <p:nvPicPr>
          <p:cNvPr id="8" name="Picture 7"/>
          <p:cNvPicPr>
            <a:picLocks noChangeAspect="1"/>
          </p:cNvPicPr>
          <p:nvPr/>
        </p:nvPicPr>
        <p:blipFill>
          <a:blip r:embed="rId4"/>
          <a:stretch>
            <a:fillRect/>
          </a:stretch>
        </p:blipFill>
        <p:spPr>
          <a:xfrm>
            <a:off x="6103298" y="2975646"/>
            <a:ext cx="1552013" cy="2245145"/>
          </a:xfrm>
          <a:prstGeom prst="rect">
            <a:avLst/>
          </a:prstGeom>
        </p:spPr>
      </p:pic>
      <p:cxnSp>
        <p:nvCxnSpPr>
          <p:cNvPr id="9" name="Straight Arrow Connector 8"/>
          <p:cNvCxnSpPr/>
          <p:nvPr/>
        </p:nvCxnSpPr>
        <p:spPr>
          <a:xfrm flipH="1" flipV="1">
            <a:off x="6894764" y="2748132"/>
            <a:ext cx="659288"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Content Placeholder 1"/>
          <p:cNvSpPr txBox="1">
            <a:spLocks/>
          </p:cNvSpPr>
          <p:nvPr/>
        </p:nvSpPr>
        <p:spPr>
          <a:xfrm>
            <a:off x="7554052" y="2514769"/>
            <a:ext cx="1810718"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Right Click</a:t>
            </a:r>
            <a:endParaRPr lang="en-US" sz="1800" b="0" dirty="0">
              <a:latin typeface="Microsoft YaHei" panose="020B0503020204020204" pitchFamily="34" charset="-122"/>
              <a:cs typeface="Bangna New" panose="02000506000000020004" pitchFamily="2" charset="0"/>
            </a:endParaRPr>
          </a:p>
        </p:txBody>
      </p:sp>
      <p:cxnSp>
        <p:nvCxnSpPr>
          <p:cNvPr id="11" name="Straight Arrow Connector 10"/>
          <p:cNvCxnSpPr/>
          <p:nvPr/>
        </p:nvCxnSpPr>
        <p:spPr>
          <a:xfrm flipH="1">
            <a:off x="5829300" y="2437062"/>
            <a:ext cx="508723" cy="15094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Content Placeholder 1"/>
          <p:cNvSpPr txBox="1">
            <a:spLocks/>
          </p:cNvSpPr>
          <p:nvPr/>
        </p:nvSpPr>
        <p:spPr>
          <a:xfrm>
            <a:off x="6338023" y="2202203"/>
            <a:ext cx="1810718"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Select</a:t>
            </a:r>
            <a:endParaRPr lang="en-US" sz="1800" b="0" dirty="0">
              <a:latin typeface="Microsoft YaHei" panose="020B0503020204020204" pitchFamily="34" charset="-122"/>
              <a:cs typeface="Bangna New" panose="02000506000000020004" pitchFamily="2" charset="0"/>
            </a:endParaRPr>
          </a:p>
        </p:txBody>
      </p:sp>
    </p:spTree>
    <p:extLst>
      <p:ext uri="{BB962C8B-B14F-4D97-AF65-F5344CB8AC3E}">
        <p14:creationId xmlns:p14="http://schemas.microsoft.com/office/powerpoint/2010/main" val="48534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2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0"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Saving Target as</a:t>
            </a:r>
            <a:r>
              <a:rPr lang="en-US" sz="2400" dirty="0" smtClean="0"/>
              <a:t>…</a:t>
            </a:r>
            <a:endParaRPr lang="en-US" sz="2400" dirty="0"/>
          </a:p>
        </p:txBody>
      </p:sp>
      <p:pic>
        <p:nvPicPr>
          <p:cNvPr id="7" name="Picture 6"/>
          <p:cNvPicPr>
            <a:picLocks noChangeAspect="1"/>
          </p:cNvPicPr>
          <p:nvPr/>
        </p:nvPicPr>
        <p:blipFill rotWithShape="1">
          <a:blip r:embed="rId2"/>
          <a:srcRect l="14658" t="8450"/>
          <a:stretch/>
        </p:blipFill>
        <p:spPr>
          <a:xfrm>
            <a:off x="974323" y="1698172"/>
            <a:ext cx="8281448" cy="4993766"/>
          </a:xfrm>
          <a:prstGeom prst="rect">
            <a:avLst/>
          </a:prstGeom>
        </p:spPr>
      </p:pic>
      <p:cxnSp>
        <p:nvCxnSpPr>
          <p:cNvPr id="8" name="Straight Arrow Connector 7"/>
          <p:cNvCxnSpPr/>
          <p:nvPr/>
        </p:nvCxnSpPr>
        <p:spPr>
          <a:xfrm flipH="1" flipV="1">
            <a:off x="6616162" y="3497432"/>
            <a:ext cx="659288"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Content Placeholder 1"/>
          <p:cNvSpPr txBox="1">
            <a:spLocks/>
          </p:cNvSpPr>
          <p:nvPr/>
        </p:nvSpPr>
        <p:spPr>
          <a:xfrm>
            <a:off x="7275450" y="3264069"/>
            <a:ext cx="1810718"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Right Click</a:t>
            </a:r>
            <a:endParaRPr lang="en-US" sz="1800" b="0" dirty="0">
              <a:latin typeface="Microsoft YaHei" panose="020B0503020204020204" pitchFamily="34" charset="-122"/>
              <a:cs typeface="Bangna New" panose="02000506000000020004" pitchFamily="2" charset="0"/>
            </a:endParaRPr>
          </a:p>
        </p:txBody>
      </p:sp>
      <p:pic>
        <p:nvPicPr>
          <p:cNvPr id="3" name="Picture 2"/>
          <p:cNvPicPr>
            <a:picLocks noChangeAspect="1"/>
          </p:cNvPicPr>
          <p:nvPr/>
        </p:nvPicPr>
        <p:blipFill rotWithShape="1">
          <a:blip r:embed="rId3"/>
          <a:srcRect b="30101"/>
          <a:stretch/>
        </p:blipFill>
        <p:spPr>
          <a:xfrm>
            <a:off x="5635209" y="3730794"/>
            <a:ext cx="1961905" cy="2676117"/>
          </a:xfrm>
          <a:prstGeom prst="rect">
            <a:avLst/>
          </a:prstGeom>
        </p:spPr>
      </p:pic>
      <p:pic>
        <p:nvPicPr>
          <p:cNvPr id="30722" name="Picture 2" descr="C:\Users\NAHATH~1\AppData\Local\Temp\SNAGHTML53beefa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3163" y="4620222"/>
            <a:ext cx="3537146" cy="2037767"/>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flipH="1" flipV="1">
            <a:off x="6903412" y="4386860"/>
            <a:ext cx="659288"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Content Placeholder 1"/>
          <p:cNvSpPr txBox="1">
            <a:spLocks/>
          </p:cNvSpPr>
          <p:nvPr/>
        </p:nvSpPr>
        <p:spPr>
          <a:xfrm>
            <a:off x="7562700" y="4153497"/>
            <a:ext cx="1810718" cy="466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spTree>
    <p:extLst>
      <p:ext uri="{BB962C8B-B14F-4D97-AF65-F5344CB8AC3E}">
        <p14:creationId xmlns:p14="http://schemas.microsoft.com/office/powerpoint/2010/main" val="19087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right)">
                                      <p:cBhvr>
                                        <p:cTn id="30" dur="500"/>
                                        <p:tgtEl>
                                          <p:spTgt spid="1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30722"/>
                                        </p:tgtEl>
                                        <p:attrNameLst>
                                          <p:attrName>style.visibility</p:attrName>
                                        </p:attrNameLst>
                                      </p:cBhvr>
                                      <p:to>
                                        <p:strVal val="visible"/>
                                      </p:to>
                                    </p:set>
                                    <p:animEffect transition="in" filter="barn(inVertical)">
                                      <p:cBhvr>
                                        <p:cTn id="38"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srcRect b="4191"/>
          <a:stretch/>
        </p:blipFill>
        <p:spPr>
          <a:xfrm>
            <a:off x="1045746" y="1756419"/>
            <a:ext cx="7152381" cy="4936481"/>
          </a:xfrm>
          <a:prstGeom prst="rect">
            <a:avLst/>
          </a:prstGeom>
        </p:spPr>
      </p:pic>
      <p:pic>
        <p:nvPicPr>
          <p:cNvPr id="4" name="Picture 3"/>
          <p:cNvPicPr>
            <a:picLocks noChangeAspect="1"/>
          </p:cNvPicPr>
          <p:nvPr/>
        </p:nvPicPr>
        <p:blipFill>
          <a:blip r:embed="rId3"/>
          <a:stretch>
            <a:fillRect/>
          </a:stretch>
        </p:blipFill>
        <p:spPr>
          <a:xfrm>
            <a:off x="4971623" y="3664329"/>
            <a:ext cx="2219048" cy="3028571"/>
          </a:xfrm>
          <a:prstGeom prst="rect">
            <a:avLst/>
          </a:prstGeom>
        </p:spPr>
      </p:pic>
      <p:sp>
        <p:nvSpPr>
          <p:cNvPr id="7"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Saving </a:t>
            </a:r>
            <a:r>
              <a:rPr lang="en-US" sz="2400" dirty="0" smtClean="0"/>
              <a:t>images</a:t>
            </a:r>
            <a:endParaRPr lang="en-US" sz="2400" dirty="0"/>
          </a:p>
        </p:txBody>
      </p:sp>
      <p:cxnSp>
        <p:nvCxnSpPr>
          <p:cNvPr id="8" name="Straight Arrow Connector 7"/>
          <p:cNvCxnSpPr/>
          <p:nvPr/>
        </p:nvCxnSpPr>
        <p:spPr>
          <a:xfrm flipH="1" flipV="1">
            <a:off x="4971623" y="3395628"/>
            <a:ext cx="659288"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Content Placeholder 1"/>
          <p:cNvSpPr txBox="1">
            <a:spLocks/>
          </p:cNvSpPr>
          <p:nvPr/>
        </p:nvSpPr>
        <p:spPr>
          <a:xfrm>
            <a:off x="5630911" y="3162265"/>
            <a:ext cx="1559760" cy="466725"/>
          </a:xfrm>
          <a:prstGeom prst="rect">
            <a:avLst/>
          </a:prstGeom>
          <a:solidFill>
            <a:schemeClr val="bg1"/>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Right Click</a:t>
            </a:r>
            <a:endParaRPr lang="en-US" sz="1800" b="0" dirty="0">
              <a:latin typeface="Microsoft YaHei" panose="020B0503020204020204" pitchFamily="34" charset="-122"/>
              <a:cs typeface="Bangna New" panose="02000506000000020004" pitchFamily="2" charset="0"/>
            </a:endParaRPr>
          </a:p>
        </p:txBody>
      </p:sp>
      <p:cxnSp>
        <p:nvCxnSpPr>
          <p:cNvPr id="11" name="Straight Arrow Connector 10"/>
          <p:cNvCxnSpPr/>
          <p:nvPr/>
        </p:nvCxnSpPr>
        <p:spPr>
          <a:xfrm flipH="1" flipV="1">
            <a:off x="6633480" y="5160945"/>
            <a:ext cx="659288"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Content Placeholder 1"/>
          <p:cNvSpPr txBox="1">
            <a:spLocks/>
          </p:cNvSpPr>
          <p:nvPr/>
        </p:nvSpPr>
        <p:spPr>
          <a:xfrm>
            <a:off x="7292768" y="4927582"/>
            <a:ext cx="905359" cy="466725"/>
          </a:xfrm>
          <a:prstGeom prst="rect">
            <a:avLst/>
          </a:prstGeom>
          <a:solidFill>
            <a:schemeClr val="bg1"/>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pic>
        <p:nvPicPr>
          <p:cNvPr id="32770" name="Picture 2" descr="C:\Users\NAHATH~1\AppData\Local\Temp\SNAGHTML53c8c16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8127" y="4446892"/>
            <a:ext cx="3774578" cy="217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3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right)">
                                      <p:cBhvr>
                                        <p:cTn id="30" dur="500"/>
                                        <p:tgtEl>
                                          <p:spTgt spid="1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2770"/>
                                        </p:tgtEl>
                                        <p:attrNameLst>
                                          <p:attrName>style.visibility</p:attrName>
                                        </p:attrNameLst>
                                      </p:cBhvr>
                                      <p:to>
                                        <p:strVal val="visible"/>
                                      </p:to>
                                    </p:set>
                                    <p:anim calcmode="lin" valueType="num">
                                      <p:cBhvr additive="base">
                                        <p:cTn id="38" dur="500" fill="hold"/>
                                        <p:tgtEl>
                                          <p:spTgt spid="32770"/>
                                        </p:tgtEl>
                                        <p:attrNameLst>
                                          <p:attrName>ppt_x</p:attrName>
                                        </p:attrNameLst>
                                      </p:cBhvr>
                                      <p:tavLst>
                                        <p:tav tm="0">
                                          <p:val>
                                            <p:strVal val="#ppt_x"/>
                                          </p:val>
                                        </p:tav>
                                        <p:tav tm="100000">
                                          <p:val>
                                            <p:strVal val="#ppt_x"/>
                                          </p:val>
                                        </p:tav>
                                      </p:tavLst>
                                    </p:anim>
                                    <p:anim calcmode="lin" valueType="num">
                                      <p:cBhvr additive="base">
                                        <p:cTn id="39"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rotWithShape="1">
          <a:blip r:embed="rId2"/>
          <a:srcRect r="22110" b="4191"/>
          <a:stretch/>
        </p:blipFill>
        <p:spPr>
          <a:xfrm>
            <a:off x="1045747" y="1756419"/>
            <a:ext cx="5570954" cy="4936481"/>
          </a:xfrm>
          <a:prstGeom prst="rect">
            <a:avLst/>
          </a:prstGeom>
        </p:spPr>
      </p:pic>
      <p:sp>
        <p:nvSpPr>
          <p:cNvPr id="6"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Preview , print a web </a:t>
            </a:r>
            <a:r>
              <a:rPr lang="en-US" sz="2400" dirty="0" smtClean="0"/>
              <a:t>page</a:t>
            </a:r>
            <a:endParaRPr lang="en-US" sz="2400" dirty="0"/>
          </a:p>
        </p:txBody>
      </p:sp>
      <p:pic>
        <p:nvPicPr>
          <p:cNvPr id="7" name="Picture 6"/>
          <p:cNvPicPr>
            <a:picLocks noChangeAspect="1"/>
          </p:cNvPicPr>
          <p:nvPr/>
        </p:nvPicPr>
        <p:blipFill rotWithShape="1">
          <a:blip r:embed="rId3"/>
          <a:srcRect b="14326"/>
          <a:stretch/>
        </p:blipFill>
        <p:spPr>
          <a:xfrm>
            <a:off x="4908656" y="1954786"/>
            <a:ext cx="2580952" cy="4357114"/>
          </a:xfrm>
          <a:prstGeom prst="rect">
            <a:avLst/>
          </a:prstGeom>
        </p:spPr>
      </p:pic>
      <p:pic>
        <p:nvPicPr>
          <p:cNvPr id="33794" name="Picture 2" descr="C:\Users\NAHATH~1\AppData\Local\Temp\SNAGHTML53ca1b9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17086" y="1251805"/>
            <a:ext cx="3376027" cy="5368924"/>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Arrow Connector 9"/>
          <p:cNvCxnSpPr/>
          <p:nvPr/>
        </p:nvCxnSpPr>
        <p:spPr>
          <a:xfrm flipH="1" flipV="1">
            <a:off x="2457450" y="4981512"/>
            <a:ext cx="12701" cy="58703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Content Placeholder 1"/>
          <p:cNvSpPr txBox="1">
            <a:spLocks/>
          </p:cNvSpPr>
          <p:nvPr/>
        </p:nvSpPr>
        <p:spPr>
          <a:xfrm>
            <a:off x="1763163" y="5527338"/>
            <a:ext cx="1559760" cy="466725"/>
          </a:xfrm>
          <a:prstGeom prst="rect">
            <a:avLst/>
          </a:prstGeom>
          <a:solidFill>
            <a:schemeClr val="bg1"/>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Right Click</a:t>
            </a:r>
            <a:endParaRPr lang="en-US" sz="1800" b="0" dirty="0">
              <a:latin typeface="Microsoft YaHei" panose="020B0503020204020204" pitchFamily="34" charset="-122"/>
              <a:cs typeface="Bangna New" panose="02000506000000020004" pitchFamily="2" charset="0"/>
            </a:endParaRPr>
          </a:p>
        </p:txBody>
      </p:sp>
      <p:cxnSp>
        <p:nvCxnSpPr>
          <p:cNvPr id="12" name="Straight Arrow Connector 11"/>
          <p:cNvCxnSpPr/>
          <p:nvPr/>
        </p:nvCxnSpPr>
        <p:spPr>
          <a:xfrm flipH="1" flipV="1">
            <a:off x="6784570" y="5668945"/>
            <a:ext cx="659288"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Content Placeholder 1"/>
          <p:cNvSpPr txBox="1">
            <a:spLocks/>
          </p:cNvSpPr>
          <p:nvPr/>
        </p:nvSpPr>
        <p:spPr>
          <a:xfrm>
            <a:off x="7443858" y="5435582"/>
            <a:ext cx="905359" cy="466725"/>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smtClean="0">
                <a:latin typeface="Microsoft YaHei" panose="020B0503020204020204" pitchFamily="34" charset="-122"/>
                <a:cs typeface="Bangna New" panose="02000506000000020004" pitchFamily="2" charset="0"/>
              </a:rPr>
              <a:t>Click</a:t>
            </a:r>
            <a:endParaRPr lang="en-US" sz="1800" b="0" dirty="0">
              <a:latin typeface="Microsoft YaHei" panose="020B0503020204020204" pitchFamily="34" charset="-122"/>
              <a:cs typeface="Bangna New" panose="02000506000000020004" pitchFamily="2" charset="0"/>
            </a:endParaRPr>
          </a:p>
        </p:txBody>
      </p:sp>
      <p:cxnSp>
        <p:nvCxnSpPr>
          <p:cNvPr id="14" name="Straight Arrow Connector 13"/>
          <p:cNvCxnSpPr/>
          <p:nvPr/>
        </p:nvCxnSpPr>
        <p:spPr>
          <a:xfrm flipV="1">
            <a:off x="8016710" y="3936267"/>
            <a:ext cx="832883"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2649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right)">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right)">
                                      <p:cBhvr>
                                        <p:cTn id="30" dur="500"/>
                                        <p:tgtEl>
                                          <p:spTgt spid="12"/>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33794"/>
                                        </p:tgtEl>
                                        <p:attrNameLst>
                                          <p:attrName>style.visibility</p:attrName>
                                        </p:attrNameLst>
                                      </p:cBhvr>
                                      <p:to>
                                        <p:strVal val="visible"/>
                                      </p:to>
                                    </p:set>
                                    <p:animEffect transition="in" filter="barn(inVertical)">
                                      <p:cBhvr>
                                        <p:cTn id="43" dur="5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1"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980"/>
          <p:cNvSpPr/>
          <p:nvPr/>
        </p:nvSpPr>
        <p:spPr>
          <a:xfrm>
            <a:off x="-35719" y="1026695"/>
            <a:ext cx="5441291" cy="5831305"/>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grpSp>
        <p:nvGrpSpPr>
          <p:cNvPr id="5" name="Group 983"/>
          <p:cNvGrpSpPr/>
          <p:nvPr/>
        </p:nvGrpSpPr>
        <p:grpSpPr>
          <a:xfrm>
            <a:off x="3146808" y="2945797"/>
            <a:ext cx="1552180" cy="1034074"/>
            <a:chOff x="0" y="0"/>
            <a:chExt cx="3046101" cy="2029335"/>
          </a:xfrm>
        </p:grpSpPr>
        <p:sp>
          <p:nvSpPr>
            <p:cNvPr id="6"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sp>
          <p:nvSpPr>
            <p:cNvPr id="7"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sp>
        <p:nvSpPr>
          <p:cNvPr id="8"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panose="020B0503020204020204" pitchFamily="34" charset="-122"/>
                <a:ea typeface="Microsoft YaHei" panose="020B0503020204020204" pitchFamily="34" charset="-122"/>
              </a:rPr>
              <a:t>Unit 4</a:t>
            </a:r>
            <a:r>
              <a:rPr lang="en-US" sz="2400" b="1" dirty="0" smtClean="0">
                <a:solidFill>
                  <a:schemeClr val="bg1"/>
                </a:solidFill>
                <a:ea typeface="Microsoft YaHei" panose="020B0503020204020204" pitchFamily="34" charset="-122"/>
              </a:rPr>
              <a:t>: Communication</a:t>
            </a:r>
            <a:endParaRPr lang="en-US" sz="2400" b="1" dirty="0">
              <a:solidFill>
                <a:schemeClr val="bg1"/>
              </a:solidFill>
              <a:latin typeface="Microsoft YaHei" panose="020B0503020204020204" pitchFamily="34" charset="-122"/>
              <a:ea typeface="Microsoft YaHei" panose="020B0503020204020204" pitchFamily="34" charset="-122"/>
            </a:endParaRPr>
          </a:p>
        </p:txBody>
      </p:sp>
      <p:grpSp>
        <p:nvGrpSpPr>
          <p:cNvPr id="10" name="Group 9"/>
          <p:cNvGrpSpPr/>
          <p:nvPr/>
        </p:nvGrpSpPr>
        <p:grpSpPr>
          <a:xfrm>
            <a:off x="5600983" y="4979201"/>
            <a:ext cx="577599" cy="577599"/>
            <a:chOff x="5665663" y="2998183"/>
            <a:chExt cx="317530" cy="317530"/>
          </a:xfrm>
        </p:grpSpPr>
        <p:sp>
          <p:nvSpPr>
            <p:cNvPr id="11"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2"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3" name="Group 12"/>
          <p:cNvGrpSpPr/>
          <p:nvPr/>
        </p:nvGrpSpPr>
        <p:grpSpPr>
          <a:xfrm>
            <a:off x="5600983" y="4137885"/>
            <a:ext cx="577599" cy="577599"/>
            <a:chOff x="5665663" y="2998183"/>
            <a:chExt cx="317530" cy="317530"/>
          </a:xfrm>
        </p:grpSpPr>
        <p:sp>
          <p:nvSpPr>
            <p:cNvPr id="14"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5"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6" name="Group 15"/>
          <p:cNvGrpSpPr/>
          <p:nvPr/>
        </p:nvGrpSpPr>
        <p:grpSpPr>
          <a:xfrm>
            <a:off x="5600985" y="3296570"/>
            <a:ext cx="577599" cy="577599"/>
            <a:chOff x="5665663" y="2998183"/>
            <a:chExt cx="317530" cy="317530"/>
          </a:xfrm>
        </p:grpSpPr>
        <p:sp>
          <p:nvSpPr>
            <p:cNvPr id="17"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8"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9" name="Group 18"/>
          <p:cNvGrpSpPr/>
          <p:nvPr/>
        </p:nvGrpSpPr>
        <p:grpSpPr>
          <a:xfrm>
            <a:off x="5600983" y="2506357"/>
            <a:ext cx="577599" cy="577599"/>
            <a:chOff x="5665663" y="2998183"/>
            <a:chExt cx="317530" cy="317530"/>
          </a:xfrm>
        </p:grpSpPr>
        <p:sp>
          <p:nvSpPr>
            <p:cNvPr id="20"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21"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aphicFrame>
        <p:nvGraphicFramePr>
          <p:cNvPr id="22" name="Table 21"/>
          <p:cNvGraphicFramePr>
            <a:graphicFrameLocks noGrp="1"/>
          </p:cNvGraphicFramePr>
          <p:nvPr>
            <p:extLst>
              <p:ext uri="{D42A27DB-BD31-4B8C-83A1-F6EECF244321}">
                <p14:modId xmlns:p14="http://schemas.microsoft.com/office/powerpoint/2010/main" val="1596289116"/>
              </p:ext>
            </p:extLst>
          </p:nvPr>
        </p:nvGraphicFramePr>
        <p:xfrm>
          <a:off x="5948153" y="2576613"/>
          <a:ext cx="8128000" cy="5212080"/>
        </p:xfrm>
        <a:graphic>
          <a:graphicData uri="http://schemas.openxmlformats.org/drawingml/2006/table">
            <a:tbl>
              <a:tblPr firstRow="1" bandRow="1">
                <a:tableStyleId>{5C22544A-7EE6-4342-B048-85BDC9FD1C3A}</a:tableStyleId>
              </a:tblPr>
              <a:tblGrid>
                <a:gridCol w="453019">
                  <a:extLst>
                    <a:ext uri="{9D8B030D-6E8A-4147-A177-3AD203B41FA5}">
                      <a16:colId xmlns:a16="http://schemas.microsoft.com/office/drawing/2014/main" val="2162498673"/>
                    </a:ext>
                  </a:extLst>
                </a:gridCol>
                <a:gridCol w="7674981">
                  <a:extLst>
                    <a:ext uri="{9D8B030D-6E8A-4147-A177-3AD203B41FA5}">
                      <a16:colId xmlns:a16="http://schemas.microsoft.com/office/drawing/2014/main" val="1643003931"/>
                    </a:ext>
                  </a:extLst>
                </a:gridCol>
              </a:tblGrid>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Search engines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6796459"/>
                  </a:ext>
                </a:extLst>
              </a:tr>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b="0" dirty="0" smtClean="0">
                        <a:solidFill>
                          <a:schemeClr val="tx1"/>
                        </a:solidFill>
                        <a:latin typeface="Microsoft YaHei" panose="020B0503020204020204" pitchFamily="34" charset="-122"/>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Information searching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2683998"/>
                  </a:ext>
                </a:extLst>
              </a:tr>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b="0" dirty="0" smtClean="0">
                        <a:solidFill>
                          <a:schemeClr val="tx1"/>
                        </a:solidFill>
                        <a:latin typeface="Microsoft YaHei" panose="020B0503020204020204" pitchFamily="34" charset="-122"/>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Online Communities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2305911"/>
                  </a:ext>
                </a:extLst>
              </a:tr>
              <a:tr h="370840">
                <a:tc>
                  <a:txBody>
                    <a:bodyPr/>
                    <a:lstStyle/>
                    <a:p>
                      <a:endParaRPr lang="en-US" sz="2400" b="0" dirty="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2400" b="0" dirty="0" smtClean="0">
                          <a:solidFill>
                            <a:schemeClr val="tx1"/>
                          </a:solidFill>
                          <a:latin typeface="Microsoft YaHei" panose="020B0503020204020204" pitchFamily="34" charset="-122"/>
                          <a:ea typeface="Microsoft YaHei" panose="020B0503020204020204" pitchFamily="34" charset="-122"/>
                        </a:rPr>
                        <a:t>Communities Tool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5426689"/>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06619455"/>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2105343"/>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9197447"/>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00427287"/>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83097051"/>
                  </a:ext>
                </a:extLst>
              </a:tr>
            </a:tbl>
          </a:graphicData>
        </a:graphic>
      </p:graphicFrame>
    </p:spTree>
    <p:extLst>
      <p:ext uri="{BB962C8B-B14F-4D97-AF65-F5344CB8AC3E}">
        <p14:creationId xmlns:p14="http://schemas.microsoft.com/office/powerpoint/2010/main" val="5724518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818" name="Picture 2" descr="C:\Users\NAHATH~1\AppData\Local\Temp\SNAGHTML53d41cc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4989" y="1681347"/>
            <a:ext cx="8323462" cy="500903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477251" y="4687445"/>
            <a:ext cx="1981200" cy="369332"/>
          </a:xfrm>
          <a:prstGeom prst="rect">
            <a:avLst/>
          </a:prstGeom>
          <a:noFill/>
        </p:spPr>
        <p:txBody>
          <a:bodyPr wrap="square" rtlCol="0">
            <a:spAutoFit/>
          </a:bodyPr>
          <a:lstStyle/>
          <a:p>
            <a:r>
              <a:rPr lang="en-US" b="1" dirty="0" smtClean="0">
                <a:solidFill>
                  <a:schemeClr val="tx1">
                    <a:lumMod val="95000"/>
                    <a:lumOff val="5000"/>
                  </a:schemeClr>
                </a:solidFill>
                <a:latin typeface="Microsoft YaHei" panose="020B0503020204020204" pitchFamily="34" charset="-122"/>
                <a:cs typeface="Bangna New" panose="02000506000000020004" pitchFamily="2" charset="0"/>
              </a:rPr>
              <a:t>Keyword</a:t>
            </a:r>
            <a:endParaRPr lang="en-US" b="1" dirty="0">
              <a:solidFill>
                <a:schemeClr val="tx1">
                  <a:lumMod val="95000"/>
                  <a:lumOff val="5000"/>
                </a:schemeClr>
              </a:solidFill>
              <a:latin typeface="Microsoft YaHei" panose="020B0503020204020204" pitchFamily="34" charset="-122"/>
              <a:cs typeface="Bangna New" panose="02000506000000020004" pitchFamily="2" charset="0"/>
            </a:endParaRPr>
          </a:p>
        </p:txBody>
      </p:sp>
      <p:sp>
        <p:nvSpPr>
          <p:cNvPr id="9"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Search </a:t>
            </a:r>
            <a:r>
              <a:rPr lang="en-US" sz="2400" dirty="0" smtClean="0"/>
              <a:t>Engine</a:t>
            </a:r>
            <a:endParaRPr lang="en-US" sz="2400" dirty="0"/>
          </a:p>
        </p:txBody>
      </p:sp>
      <p:cxnSp>
        <p:nvCxnSpPr>
          <p:cNvPr id="11" name="Straight Arrow Connector 10"/>
          <p:cNvCxnSpPr/>
          <p:nvPr/>
        </p:nvCxnSpPr>
        <p:spPr>
          <a:xfrm flipH="1" flipV="1">
            <a:off x="7806531" y="4872111"/>
            <a:ext cx="659288" cy="14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023156" y="4073491"/>
            <a:ext cx="1981200" cy="369332"/>
          </a:xfrm>
          <a:prstGeom prst="rect">
            <a:avLst/>
          </a:prstGeom>
          <a:noFill/>
        </p:spPr>
        <p:txBody>
          <a:bodyPr wrap="square" rtlCol="0">
            <a:spAutoFit/>
          </a:bodyPr>
          <a:lstStyle/>
          <a:p>
            <a:r>
              <a:rPr lang="en-US" b="1" dirty="0" smtClean="0">
                <a:solidFill>
                  <a:schemeClr val="tx1">
                    <a:lumMod val="95000"/>
                    <a:lumOff val="5000"/>
                  </a:schemeClr>
                </a:solidFill>
                <a:latin typeface="Microsoft YaHei" panose="020B0503020204020204" pitchFamily="34" charset="-122"/>
                <a:cs typeface="Bangna New" panose="02000506000000020004" pitchFamily="2" charset="0"/>
              </a:rPr>
              <a:t>Search Box</a:t>
            </a:r>
            <a:endParaRPr lang="en-US" b="1" dirty="0">
              <a:solidFill>
                <a:schemeClr val="tx1">
                  <a:lumMod val="95000"/>
                  <a:lumOff val="5000"/>
                </a:schemeClr>
              </a:solidFill>
              <a:latin typeface="Microsoft YaHei" panose="020B0503020204020204" pitchFamily="34" charset="-122"/>
              <a:cs typeface="Bangna New" panose="02000506000000020004" pitchFamily="2" charset="0"/>
            </a:endParaRPr>
          </a:p>
        </p:txBody>
      </p:sp>
      <p:cxnSp>
        <p:nvCxnSpPr>
          <p:cNvPr id="13" name="Straight Arrow Connector 12"/>
          <p:cNvCxnSpPr/>
          <p:nvPr/>
        </p:nvCxnSpPr>
        <p:spPr>
          <a:xfrm>
            <a:off x="3604456" y="4444319"/>
            <a:ext cx="931413" cy="48799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720132" y="5173733"/>
            <a:ext cx="2284224" cy="369332"/>
          </a:xfrm>
          <a:prstGeom prst="rect">
            <a:avLst/>
          </a:prstGeom>
          <a:noFill/>
        </p:spPr>
        <p:txBody>
          <a:bodyPr wrap="square" rtlCol="0">
            <a:spAutoFit/>
          </a:bodyPr>
          <a:lstStyle/>
          <a:p>
            <a:r>
              <a:rPr lang="en-US" b="1" dirty="0" smtClean="0">
                <a:solidFill>
                  <a:schemeClr val="tx1">
                    <a:lumMod val="95000"/>
                    <a:lumOff val="5000"/>
                  </a:schemeClr>
                </a:solidFill>
                <a:latin typeface="Microsoft YaHei" panose="020B0503020204020204" pitchFamily="34" charset="-122"/>
                <a:cs typeface="Bangna New" panose="02000506000000020004" pitchFamily="2" charset="0"/>
              </a:rPr>
              <a:t>Search Button</a:t>
            </a:r>
            <a:endParaRPr lang="en-US" b="1" dirty="0">
              <a:solidFill>
                <a:schemeClr val="tx1">
                  <a:lumMod val="95000"/>
                  <a:lumOff val="5000"/>
                </a:schemeClr>
              </a:solidFill>
              <a:latin typeface="Microsoft YaHei" panose="020B0503020204020204" pitchFamily="34" charset="-122"/>
              <a:cs typeface="Bangna New" panose="02000506000000020004" pitchFamily="2" charset="0"/>
            </a:endParaRPr>
          </a:p>
        </p:txBody>
      </p:sp>
      <p:cxnSp>
        <p:nvCxnSpPr>
          <p:cNvPr id="16" name="Straight Arrow Connector 15"/>
          <p:cNvCxnSpPr/>
          <p:nvPr/>
        </p:nvCxnSpPr>
        <p:spPr>
          <a:xfrm>
            <a:off x="4535869" y="5379884"/>
            <a:ext cx="679269" cy="4192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655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4818"/>
                                        </p:tgtEl>
                                        <p:attrNameLst>
                                          <p:attrName>style.visibility</p:attrName>
                                        </p:attrNameLst>
                                      </p:cBhvr>
                                      <p:to>
                                        <p:strVal val="visible"/>
                                      </p:to>
                                    </p:set>
                                    <p:animEffect transition="in" filter="wipe(down)">
                                      <p:cBhvr>
                                        <p:cTn id="12" dur="500"/>
                                        <p:tgtEl>
                                          <p:spTgt spid="348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uild="p"/>
      <p:bldP spid="12"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1565332" y="1922565"/>
            <a:ext cx="8812381" cy="4529154"/>
          </a:xfrm>
          <a:prstGeom prst="rect">
            <a:avLst/>
          </a:prstGeom>
        </p:spPr>
      </p:pic>
      <p:sp>
        <p:nvSpPr>
          <p:cNvPr id="6" name="Content Placeholder 9"/>
          <p:cNvSpPr txBox="1">
            <a:spLocks/>
          </p:cNvSpPr>
          <p:nvPr/>
        </p:nvSpPr>
        <p:spPr>
          <a:xfrm>
            <a:off x="856676" y="1252893"/>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Search </a:t>
            </a:r>
            <a:r>
              <a:rPr lang="en-US" sz="2400" dirty="0" smtClean="0"/>
              <a:t>Engine</a:t>
            </a:r>
          </a:p>
          <a:p>
            <a:pPr marL="0" indent="0">
              <a:buNone/>
            </a:pPr>
            <a:endParaRPr lang="en-US" sz="2400" dirty="0"/>
          </a:p>
        </p:txBody>
      </p:sp>
      <p:sp>
        <p:nvSpPr>
          <p:cNvPr id="7" name="TextBox 6"/>
          <p:cNvSpPr txBox="1"/>
          <p:nvPr/>
        </p:nvSpPr>
        <p:spPr>
          <a:xfrm>
            <a:off x="3505516" y="1591683"/>
            <a:ext cx="1981200" cy="369332"/>
          </a:xfrm>
          <a:prstGeom prst="rect">
            <a:avLst/>
          </a:prstGeom>
          <a:noFill/>
        </p:spPr>
        <p:txBody>
          <a:bodyPr wrap="square" rtlCol="0">
            <a:spAutoFit/>
          </a:bodyPr>
          <a:lstStyle/>
          <a:p>
            <a:r>
              <a:rPr lang="en-US" b="1" dirty="0" smtClean="0">
                <a:solidFill>
                  <a:schemeClr val="tx1">
                    <a:lumMod val="95000"/>
                    <a:lumOff val="5000"/>
                  </a:schemeClr>
                </a:solidFill>
                <a:latin typeface="Microsoft YaHei" panose="020B0503020204020204" pitchFamily="34" charset="-122"/>
                <a:cs typeface="Bangna New" panose="02000506000000020004" pitchFamily="2" charset="0"/>
              </a:rPr>
              <a:t>Images</a:t>
            </a:r>
            <a:endParaRPr lang="en-US" b="1" dirty="0">
              <a:solidFill>
                <a:schemeClr val="tx1">
                  <a:lumMod val="95000"/>
                  <a:lumOff val="5000"/>
                </a:schemeClr>
              </a:solidFill>
              <a:latin typeface="Microsoft YaHei" panose="020B0503020204020204" pitchFamily="34" charset="-122"/>
              <a:cs typeface="Bangna New" panose="02000506000000020004" pitchFamily="2" charset="0"/>
            </a:endParaRPr>
          </a:p>
        </p:txBody>
      </p:sp>
      <p:cxnSp>
        <p:nvCxnSpPr>
          <p:cNvPr id="8" name="Straight Arrow Connector 7"/>
          <p:cNvCxnSpPr/>
          <p:nvPr/>
        </p:nvCxnSpPr>
        <p:spPr>
          <a:xfrm flipH="1">
            <a:off x="3966731" y="1922565"/>
            <a:ext cx="2019" cy="72745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506976" y="1591683"/>
            <a:ext cx="1981200" cy="369332"/>
          </a:xfrm>
          <a:prstGeom prst="rect">
            <a:avLst/>
          </a:prstGeom>
          <a:noFill/>
        </p:spPr>
        <p:txBody>
          <a:bodyPr wrap="square" rtlCol="0">
            <a:spAutoFit/>
          </a:bodyPr>
          <a:lstStyle/>
          <a:p>
            <a:r>
              <a:rPr lang="en-US" b="1" dirty="0" smtClean="0">
                <a:solidFill>
                  <a:schemeClr val="tx1">
                    <a:lumMod val="95000"/>
                    <a:lumOff val="5000"/>
                  </a:schemeClr>
                </a:solidFill>
                <a:latin typeface="Microsoft YaHei" panose="020B0503020204020204" pitchFamily="34" charset="-122"/>
                <a:cs typeface="Bangna New" panose="02000506000000020004" pitchFamily="2" charset="0"/>
              </a:rPr>
              <a:t>Videos</a:t>
            </a:r>
            <a:endParaRPr lang="en-US" b="1" dirty="0">
              <a:solidFill>
                <a:schemeClr val="tx1">
                  <a:lumMod val="95000"/>
                  <a:lumOff val="5000"/>
                </a:schemeClr>
              </a:solidFill>
              <a:latin typeface="Microsoft YaHei" panose="020B0503020204020204" pitchFamily="34" charset="-122"/>
              <a:cs typeface="Bangna New" panose="02000506000000020004" pitchFamily="2" charset="0"/>
            </a:endParaRPr>
          </a:p>
        </p:txBody>
      </p:sp>
      <p:cxnSp>
        <p:nvCxnSpPr>
          <p:cNvPr id="12" name="Straight Arrow Connector 11"/>
          <p:cNvCxnSpPr/>
          <p:nvPr/>
        </p:nvCxnSpPr>
        <p:spPr>
          <a:xfrm flipH="1">
            <a:off x="4726723" y="1922565"/>
            <a:ext cx="243488" cy="80158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506417" y="1591683"/>
            <a:ext cx="1981200" cy="369332"/>
          </a:xfrm>
          <a:prstGeom prst="rect">
            <a:avLst/>
          </a:prstGeom>
          <a:noFill/>
        </p:spPr>
        <p:txBody>
          <a:bodyPr wrap="square" rtlCol="0">
            <a:spAutoFit/>
          </a:bodyPr>
          <a:lstStyle/>
          <a:p>
            <a:r>
              <a:rPr lang="en-US" b="1" dirty="0" smtClean="0">
                <a:solidFill>
                  <a:schemeClr val="tx1">
                    <a:lumMod val="95000"/>
                    <a:lumOff val="5000"/>
                  </a:schemeClr>
                </a:solidFill>
                <a:latin typeface="Microsoft YaHei" panose="020B0503020204020204" pitchFamily="34" charset="-122"/>
                <a:cs typeface="Bangna New" panose="02000506000000020004" pitchFamily="2" charset="0"/>
              </a:rPr>
              <a:t>News</a:t>
            </a:r>
            <a:endParaRPr lang="en-US" b="1" dirty="0">
              <a:solidFill>
                <a:schemeClr val="tx1">
                  <a:lumMod val="95000"/>
                  <a:lumOff val="5000"/>
                </a:schemeClr>
              </a:solidFill>
              <a:latin typeface="Microsoft YaHei" panose="020B0503020204020204" pitchFamily="34" charset="-122"/>
              <a:cs typeface="Bangna New" panose="02000506000000020004" pitchFamily="2" charset="0"/>
            </a:endParaRPr>
          </a:p>
        </p:txBody>
      </p:sp>
      <p:cxnSp>
        <p:nvCxnSpPr>
          <p:cNvPr id="14" name="Straight Arrow Connector 13"/>
          <p:cNvCxnSpPr/>
          <p:nvPr/>
        </p:nvCxnSpPr>
        <p:spPr>
          <a:xfrm flipH="1">
            <a:off x="5456064" y="1922565"/>
            <a:ext cx="513588" cy="80158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480142" y="1591683"/>
            <a:ext cx="1981200" cy="369332"/>
          </a:xfrm>
          <a:prstGeom prst="rect">
            <a:avLst/>
          </a:prstGeom>
          <a:noFill/>
        </p:spPr>
        <p:txBody>
          <a:bodyPr wrap="square" rtlCol="0">
            <a:spAutoFit/>
          </a:bodyPr>
          <a:lstStyle/>
          <a:p>
            <a:r>
              <a:rPr lang="en-US" b="1" dirty="0" smtClean="0">
                <a:solidFill>
                  <a:schemeClr val="tx1">
                    <a:lumMod val="95000"/>
                    <a:lumOff val="5000"/>
                  </a:schemeClr>
                </a:solidFill>
                <a:latin typeface="Microsoft YaHei" panose="020B0503020204020204" pitchFamily="34" charset="-122"/>
                <a:cs typeface="Bangna New" panose="02000506000000020004" pitchFamily="2" charset="0"/>
              </a:rPr>
              <a:t>Map</a:t>
            </a:r>
            <a:endParaRPr lang="en-US" b="1" dirty="0">
              <a:solidFill>
                <a:schemeClr val="tx1">
                  <a:lumMod val="95000"/>
                  <a:lumOff val="5000"/>
                </a:schemeClr>
              </a:solidFill>
              <a:latin typeface="Microsoft YaHei" panose="020B0503020204020204" pitchFamily="34" charset="-122"/>
              <a:cs typeface="Bangna New" panose="02000506000000020004" pitchFamily="2" charset="0"/>
            </a:endParaRPr>
          </a:p>
        </p:txBody>
      </p:sp>
      <p:cxnSp>
        <p:nvCxnSpPr>
          <p:cNvPr id="16" name="Straight Arrow Connector 15"/>
          <p:cNvCxnSpPr/>
          <p:nvPr/>
        </p:nvCxnSpPr>
        <p:spPr>
          <a:xfrm flipH="1">
            <a:off x="6154356" y="1922565"/>
            <a:ext cx="789021" cy="80158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921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500"/>
                                        <p:tgtEl>
                                          <p:spTgt spid="14"/>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500"/>
                                        <p:tgtEl>
                                          <p:spTgt spid="1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right)">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11" grpId="0"/>
      <p:bldP spid="13" grpId="0"/>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9"/>
          <p:cNvSpPr txBox="1">
            <a:spLocks/>
          </p:cNvSpPr>
          <p:nvPr/>
        </p:nvSpPr>
        <p:spPr>
          <a:xfrm>
            <a:off x="856676" y="1251805"/>
            <a:ext cx="9951024"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Advanced Search</a:t>
            </a:r>
            <a:endParaRPr lang="en-US" sz="2400" dirty="0"/>
          </a:p>
        </p:txBody>
      </p:sp>
      <p:pic>
        <p:nvPicPr>
          <p:cNvPr id="2" name="Picture 1"/>
          <p:cNvPicPr>
            <a:picLocks noChangeAspect="1"/>
          </p:cNvPicPr>
          <p:nvPr/>
        </p:nvPicPr>
        <p:blipFill>
          <a:blip r:embed="rId2"/>
          <a:stretch>
            <a:fillRect/>
          </a:stretch>
        </p:blipFill>
        <p:spPr>
          <a:xfrm>
            <a:off x="856676" y="1927157"/>
            <a:ext cx="8679610" cy="2373910"/>
          </a:xfrm>
          <a:prstGeom prst="rect">
            <a:avLst/>
          </a:prstGeom>
          <a:ln>
            <a:solidFill>
              <a:schemeClr val="bg1">
                <a:lumMod val="85000"/>
              </a:schemeClr>
            </a:solidFill>
          </a:ln>
        </p:spPr>
      </p:pic>
      <p:cxnSp>
        <p:nvCxnSpPr>
          <p:cNvPr id="6" name="Straight Arrow Connector 5"/>
          <p:cNvCxnSpPr/>
          <p:nvPr/>
        </p:nvCxnSpPr>
        <p:spPr>
          <a:xfrm flipH="1">
            <a:off x="8856134" y="2165845"/>
            <a:ext cx="1032933" cy="812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072060" y="3516914"/>
            <a:ext cx="3977281" cy="338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rotWithShape="1">
          <a:blip r:embed="rId3"/>
          <a:srcRect t="4506" b="-1"/>
          <a:stretch/>
        </p:blipFill>
        <p:spPr>
          <a:xfrm>
            <a:off x="1219200" y="3795071"/>
            <a:ext cx="2314366" cy="876617"/>
          </a:xfrm>
          <a:prstGeom prst="rect">
            <a:avLst/>
          </a:prstGeom>
        </p:spPr>
      </p:pic>
      <p:pic>
        <p:nvPicPr>
          <p:cNvPr id="10" name="Picture 9"/>
          <p:cNvPicPr>
            <a:picLocks noChangeAspect="1"/>
          </p:cNvPicPr>
          <p:nvPr/>
        </p:nvPicPr>
        <p:blipFill>
          <a:blip r:embed="rId4"/>
          <a:stretch>
            <a:fillRect/>
          </a:stretch>
        </p:blipFill>
        <p:spPr>
          <a:xfrm>
            <a:off x="2546367" y="3739768"/>
            <a:ext cx="2127234" cy="2904247"/>
          </a:xfrm>
          <a:prstGeom prst="rect">
            <a:avLst/>
          </a:prstGeom>
        </p:spPr>
      </p:pic>
      <p:cxnSp>
        <p:nvCxnSpPr>
          <p:cNvPr id="12" name="Straight Connector 11"/>
          <p:cNvCxnSpPr/>
          <p:nvPr/>
        </p:nvCxnSpPr>
        <p:spPr>
          <a:xfrm>
            <a:off x="1219200" y="3745736"/>
            <a:ext cx="108108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0878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1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xit" presetSubtype="1" fill="hold" grpId="1" nodeType="clickEffect">
                                  <p:stCondLst>
                                    <p:cond delay="0"/>
                                  </p:stCondLst>
                                  <p:childTnLst>
                                    <p:animEffect transition="out" filter="wipe(up)">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xit" presetSubtype="4" fill="hold" nodeType="clickEffect">
                                  <p:stCondLst>
                                    <p:cond delay="0"/>
                                  </p:stCondLst>
                                  <p:childTnLst>
                                    <p:anim calcmode="lin" valueType="num">
                                      <p:cBhvr additive="base">
                                        <p:cTn id="39" dur="10"/>
                                        <p:tgtEl>
                                          <p:spTgt spid="9"/>
                                        </p:tgtEl>
                                        <p:attrNameLst>
                                          <p:attrName>ppt_y</p:attrName>
                                        </p:attrNameLst>
                                      </p:cBhvr>
                                      <p:tavLst>
                                        <p:tav tm="0">
                                          <p:val>
                                            <p:strVal val="#ppt_y"/>
                                          </p:val>
                                        </p:tav>
                                        <p:tav tm="100000">
                                          <p:val>
                                            <p:strVal val="#ppt_y+#ppt_h*1.125000"/>
                                          </p:val>
                                        </p:tav>
                                      </p:tavLst>
                                    </p:anim>
                                    <p:animEffect transition="out" filter="wipe(down)">
                                      <p:cBhvr>
                                        <p:cTn id="40" dur="10"/>
                                        <p:tgtEl>
                                          <p:spTgt spid="9"/>
                                        </p:tgtEl>
                                      </p:cBhvr>
                                    </p:animEffect>
                                    <p:set>
                                      <p:cBhvr>
                                        <p:cTn id="41" dur="1" fill="hold">
                                          <p:stCondLst>
                                            <p:cond delay="9"/>
                                          </p:stCondLst>
                                        </p:cTn>
                                        <p:tgtEl>
                                          <p:spTgt spid="9"/>
                                        </p:tgtEl>
                                        <p:attrNameLst>
                                          <p:attrName>style.visibility</p:attrName>
                                        </p:attrNameLst>
                                      </p:cBhvr>
                                      <p:to>
                                        <p:strVal val="hidden"/>
                                      </p:to>
                                    </p:set>
                                  </p:childTnLst>
                                </p:cTn>
                              </p:par>
                            </p:childTnLst>
                          </p:cTn>
                        </p:par>
                        <p:par>
                          <p:cTn id="42" fill="hold">
                            <p:stCondLst>
                              <p:cond delay="10"/>
                            </p:stCondLst>
                            <p:childTnLst>
                              <p:par>
                                <p:cTn id="43" presetID="63" presetClass="path" presetSubtype="0" accel="50000" decel="50000" fill="hold" nodeType="afterEffect">
                                  <p:stCondLst>
                                    <p:cond delay="0"/>
                                  </p:stCondLst>
                                  <p:childTnLst>
                                    <p:animMotion origin="layout" path="M -8.33333E-7 3.7037E-6 L 0.10521 -0.00093 " pathEditMode="relative" rAng="0" ptsTypes="AA">
                                      <p:cBhvr>
                                        <p:cTn id="44" dur="500" fill="hold"/>
                                        <p:tgtEl>
                                          <p:spTgt spid="12"/>
                                        </p:tgtEl>
                                        <p:attrNameLst>
                                          <p:attrName>ppt_x</p:attrName>
                                          <p:attrName>ppt_y</p:attrName>
                                        </p:attrNameLst>
                                      </p:cBhvr>
                                      <p:rCtr x="5260" y="-46"/>
                                    </p:animMotion>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up)">
                                      <p:cBhvr>
                                        <p:cTn id="4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animBg="1"/>
      <p:bldP spid="8"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9"/>
          <p:cNvSpPr txBox="1">
            <a:spLocks/>
          </p:cNvSpPr>
          <p:nvPr/>
        </p:nvSpPr>
        <p:spPr>
          <a:xfrm>
            <a:off x="838200" y="1244643"/>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Online </a:t>
            </a:r>
            <a:r>
              <a:rPr lang="en-US" sz="2400" dirty="0" smtClean="0"/>
              <a:t>Communities</a:t>
            </a:r>
            <a:endParaRPr lang="en-US" sz="2400" dirty="0"/>
          </a:p>
        </p:txBody>
      </p:sp>
      <p:sp>
        <p:nvSpPr>
          <p:cNvPr id="27" name="Rectangle 26"/>
          <p:cNvSpPr/>
          <p:nvPr/>
        </p:nvSpPr>
        <p:spPr>
          <a:xfrm>
            <a:off x="1126067" y="1896533"/>
            <a:ext cx="3968447" cy="1754326"/>
          </a:xfrm>
          <a:prstGeom prst="rect">
            <a:avLst/>
          </a:prstGeom>
        </p:spPr>
        <p:txBody>
          <a:bodyPr wrap="square">
            <a:spAutoFit/>
          </a:bodyPr>
          <a:lstStyle/>
          <a:p>
            <a:r>
              <a:rPr lang="en-US" dirty="0">
                <a:solidFill>
                  <a:srgbClr val="333333"/>
                </a:solidFill>
                <a:latin typeface="Microsoft YaHei" panose="020B0503020204020204" pitchFamily="34" charset="-122"/>
                <a:cs typeface="Bangna New" panose="02000506000000020004" pitchFamily="2" charset="0"/>
              </a:rPr>
              <a:t>An online community is a group of people with common interests who use the Internet (web sites, email, instant messaging, </a:t>
            </a:r>
            <a:r>
              <a:rPr lang="en-US" dirty="0" err="1">
                <a:solidFill>
                  <a:srgbClr val="333333"/>
                </a:solidFill>
                <a:latin typeface="Microsoft YaHei" panose="020B0503020204020204" pitchFamily="34" charset="-122"/>
                <a:cs typeface="Bangna New" panose="02000506000000020004" pitchFamily="2" charset="0"/>
              </a:rPr>
              <a:t>etc</a:t>
            </a:r>
            <a:r>
              <a:rPr lang="en-US" dirty="0">
                <a:solidFill>
                  <a:srgbClr val="333333"/>
                </a:solidFill>
                <a:latin typeface="Microsoft YaHei" panose="020B0503020204020204" pitchFamily="34" charset="-122"/>
                <a:cs typeface="Bangna New" panose="02000506000000020004" pitchFamily="2" charset="0"/>
              </a:rPr>
              <a:t>) to communicate, work together and pursue their interests over time.</a:t>
            </a:r>
            <a:endParaRPr lang="en-US" dirty="0">
              <a:latin typeface="Microsoft YaHei" panose="020B0503020204020204" pitchFamily="34" charset="-122"/>
              <a:cs typeface="Bangna New" panose="02000506000000020004" pitchFamily="2" charset="0"/>
            </a:endParaRPr>
          </a:p>
        </p:txBody>
      </p:sp>
      <p:pic>
        <p:nvPicPr>
          <p:cNvPr id="1026" name="Picture 2" descr="Social Media Management"/>
          <p:cNvPicPr>
            <a:picLocks noChangeAspect="1" noChangeArrowheads="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5251269" y="1373019"/>
            <a:ext cx="6722988" cy="5210661"/>
          </a:xfrm>
          <a:prstGeom prst="rect">
            <a:avLst/>
          </a:prstGeom>
          <a:noFill/>
          <a:scene3d>
            <a:camera prst="perspectiveFront"/>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4539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par>
                                <p:cTn id="13" presetID="21" presetClass="entr" presetSubtype="8"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wheel(8)">
                                      <p:cBhvr>
                                        <p:cTn id="15"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1"/>
          <p:cNvSpPr txBox="1">
            <a:spLocks/>
          </p:cNvSpPr>
          <p:nvPr/>
        </p:nvSpPr>
        <p:spPr>
          <a:xfrm>
            <a:off x="855133" y="2159666"/>
            <a:ext cx="5050367" cy="421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0" dirty="0" smtClean="0">
                <a:latin typeface="Microsoft YaHei" panose="020B0503020204020204" pitchFamily="34" charset="-122"/>
                <a:ea typeface="Microsoft YaHei" panose="020B0503020204020204" pitchFamily="34" charset="-122"/>
                <a:cs typeface="Bangna New" panose="02000506000000020004" pitchFamily="2" charset="0"/>
              </a:rPr>
              <a:t>HTTP</a:t>
            </a:r>
            <a:r>
              <a:rPr lang="th-TH" sz="1800" b="0" dirty="0" smtClean="0">
                <a:latin typeface="Microsoft YaHei" panose="020B0503020204020204" pitchFamily="34" charset="-122"/>
                <a:ea typeface="Microsoft YaHei" panose="020B0503020204020204" pitchFamily="34" charset="-122"/>
                <a:cs typeface="Bangna New" panose="02000506000000020004" pitchFamily="2" charset="0"/>
              </a:rPr>
              <a:t>	</a:t>
            </a:r>
            <a:r>
              <a:rPr lang="en-US" sz="1800" b="0" dirty="0" smtClean="0">
                <a:latin typeface="Microsoft YaHei" panose="020B0503020204020204" pitchFamily="34" charset="-122"/>
                <a:ea typeface="Microsoft YaHei" panose="020B0503020204020204" pitchFamily="34" charset="-122"/>
                <a:cs typeface="Bangna New" panose="02000506000000020004" pitchFamily="2" charset="0"/>
              </a:rPr>
              <a:t>&gt;&gt; Hyper </a:t>
            </a:r>
            <a:r>
              <a:rPr lang="en-US" sz="1800" b="0" dirty="0">
                <a:latin typeface="Microsoft YaHei" panose="020B0503020204020204" pitchFamily="34" charset="-122"/>
                <a:ea typeface="Microsoft YaHei" panose="020B0503020204020204" pitchFamily="34" charset="-122"/>
                <a:cs typeface="Bangna New" panose="02000506000000020004" pitchFamily="2" charset="0"/>
              </a:rPr>
              <a:t>Text Transfer </a:t>
            </a:r>
            <a:r>
              <a:rPr lang="en-US" sz="1800" b="0" dirty="0" smtClean="0">
                <a:latin typeface="Microsoft YaHei" panose="020B0503020204020204" pitchFamily="34" charset="-122"/>
                <a:ea typeface="Microsoft YaHei" panose="020B0503020204020204" pitchFamily="34" charset="-122"/>
                <a:cs typeface="Bangna New" panose="02000506000000020004" pitchFamily="2" charset="0"/>
              </a:rPr>
              <a:t>Protocol</a:t>
            </a:r>
          </a:p>
        </p:txBody>
      </p:sp>
      <p:pic>
        <p:nvPicPr>
          <p:cNvPr id="2050" name="Picture 2" descr="HTTP Vs HTTPS"/>
          <p:cNvPicPr>
            <a:picLocks noChangeAspect="1" noChangeArrowheads="1"/>
          </p:cNvPicPr>
          <p:nvPr/>
        </p:nvPicPr>
        <p:blipFill rotWithShape="1">
          <a:blip r:embed="rId3">
            <a:extLst>
              <a:ext uri="{28A0092B-C50C-407E-A947-70E740481C1C}">
                <a14:useLocalDpi xmlns:a14="http://schemas.microsoft.com/office/drawing/2010/main" val="0"/>
              </a:ext>
            </a:extLst>
          </a:blip>
          <a:srcRect b="48161"/>
          <a:stretch/>
        </p:blipFill>
        <p:spPr bwMode="auto">
          <a:xfrm>
            <a:off x="6359793" y="1331045"/>
            <a:ext cx="5572764" cy="2771055"/>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Arrow Connector 14"/>
          <p:cNvCxnSpPr/>
          <p:nvPr/>
        </p:nvCxnSpPr>
        <p:spPr>
          <a:xfrm flipV="1">
            <a:off x="1198154" y="3115128"/>
            <a:ext cx="0" cy="67818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782423" y="3845701"/>
            <a:ext cx="2229778"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cs typeface="TH SarabunIT๙" panose="020B0500040200020003" pitchFamily="34" charset="-34"/>
              </a:rPr>
              <a:t>Digital Certificate</a:t>
            </a:r>
          </a:p>
        </p:txBody>
      </p:sp>
      <p:pic>
        <p:nvPicPr>
          <p:cNvPr id="17" name="Picture 16"/>
          <p:cNvPicPr>
            <a:picLocks noChangeAspect="1"/>
          </p:cNvPicPr>
          <p:nvPr/>
        </p:nvPicPr>
        <p:blipFill>
          <a:blip r:embed="rId4"/>
          <a:stretch>
            <a:fillRect/>
          </a:stretch>
        </p:blipFill>
        <p:spPr>
          <a:xfrm>
            <a:off x="150595" y="4342479"/>
            <a:ext cx="2861606" cy="2083249"/>
          </a:xfrm>
          <a:prstGeom prst="rect">
            <a:avLst/>
          </a:prstGeom>
        </p:spPr>
      </p:pic>
      <p:sp>
        <p:nvSpPr>
          <p:cNvPr id="9" name="Content Placeholder 9"/>
          <p:cNvSpPr txBox="1">
            <a:spLocks/>
          </p:cNvSpPr>
          <p:nvPr/>
        </p:nvSpPr>
        <p:spPr>
          <a:xfrm>
            <a:off x="856676" y="1251805"/>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URL</a:t>
            </a:r>
            <a:endParaRPr lang="en-US" sz="2400" dirty="0"/>
          </a:p>
        </p:txBody>
      </p:sp>
      <p:pic>
        <p:nvPicPr>
          <p:cNvPr id="11" name="Picture 2" descr="HTTP Vs HTTPS"/>
          <p:cNvPicPr>
            <a:picLocks noChangeAspect="1" noChangeArrowheads="1"/>
          </p:cNvPicPr>
          <p:nvPr/>
        </p:nvPicPr>
        <p:blipFill rotWithShape="1">
          <a:blip r:embed="rId3">
            <a:extLst>
              <a:ext uri="{28A0092B-C50C-407E-A947-70E740481C1C}">
                <a14:useLocalDpi xmlns:a14="http://schemas.microsoft.com/office/drawing/2010/main" val="0"/>
              </a:ext>
            </a:extLst>
          </a:blip>
          <a:srcRect t="53026"/>
          <a:stretch/>
        </p:blipFill>
        <p:spPr bwMode="auto">
          <a:xfrm>
            <a:off x="6359793" y="4215033"/>
            <a:ext cx="5572764" cy="2510971"/>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1"/>
          <p:cNvSpPr txBox="1">
            <a:spLocks/>
          </p:cNvSpPr>
          <p:nvPr/>
        </p:nvSpPr>
        <p:spPr>
          <a:xfrm>
            <a:off x="855133" y="2654991"/>
            <a:ext cx="5504660" cy="4601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0" dirty="0" smtClean="0">
                <a:latin typeface="Microsoft YaHei" panose="020B0503020204020204" pitchFamily="34" charset="-122"/>
                <a:ea typeface="Microsoft YaHei" panose="020B0503020204020204" pitchFamily="34" charset="-122"/>
                <a:cs typeface="Bangna New" panose="02000506000000020004" pitchFamily="2" charset="0"/>
              </a:rPr>
              <a:t>HTTP</a:t>
            </a:r>
            <a:r>
              <a:rPr lang="th-TH" sz="1800" b="0" dirty="0" smtClean="0">
                <a:latin typeface="Microsoft YaHei" panose="020B0503020204020204" pitchFamily="34" charset="-122"/>
                <a:ea typeface="Microsoft YaHei" panose="020B0503020204020204" pitchFamily="34" charset="-122"/>
                <a:cs typeface="Bangna New" panose="02000506000000020004" pitchFamily="2" charset="0"/>
              </a:rPr>
              <a:t>	</a:t>
            </a:r>
            <a:r>
              <a:rPr lang="en-US" sz="1800" b="0" dirty="0" smtClean="0">
                <a:latin typeface="Microsoft YaHei" panose="020B0503020204020204" pitchFamily="34" charset="-122"/>
                <a:ea typeface="Microsoft YaHei" panose="020B0503020204020204" pitchFamily="34" charset="-122"/>
                <a:cs typeface="Bangna New" panose="02000506000000020004" pitchFamily="2" charset="0"/>
              </a:rPr>
              <a:t>&gt;&gt; </a:t>
            </a:r>
            <a:r>
              <a:rPr lang="en-US" sz="1800" b="0" dirty="0">
                <a:latin typeface="Microsoft YaHei" panose="020B0503020204020204" pitchFamily="34" charset="-122"/>
                <a:ea typeface="Microsoft YaHei" panose="020B0503020204020204" pitchFamily="34" charset="-122"/>
                <a:cs typeface="Bangna New" panose="02000506000000020004" pitchFamily="2" charset="0"/>
              </a:rPr>
              <a:t>Hyper Text Transfer </a:t>
            </a:r>
            <a:r>
              <a:rPr lang="en-US" sz="1800" b="0" dirty="0" smtClean="0">
                <a:latin typeface="Microsoft YaHei" panose="020B0503020204020204" pitchFamily="34" charset="-122"/>
                <a:ea typeface="Microsoft YaHei" panose="020B0503020204020204" pitchFamily="34" charset="-122"/>
                <a:cs typeface="Bangna New" panose="02000506000000020004" pitchFamily="2" charset="0"/>
              </a:rPr>
              <a:t>Protocol</a:t>
            </a:r>
            <a:endParaRPr lang="en-US" sz="1800" b="0" dirty="0">
              <a:solidFill>
                <a:srgbClr val="FF0000"/>
              </a:solidFill>
              <a:latin typeface="Microsoft YaHei" panose="020B0503020204020204" pitchFamily="34" charset="-122"/>
              <a:ea typeface="Microsoft YaHei" panose="020B0503020204020204" pitchFamily="34" charset="-122"/>
              <a:cs typeface="Bangna New" panose="02000506000000020004" pitchFamily="2" charset="0"/>
            </a:endParaRPr>
          </a:p>
        </p:txBody>
      </p:sp>
      <p:sp>
        <p:nvSpPr>
          <p:cNvPr id="4" name="Rectangle 3"/>
          <p:cNvSpPr/>
          <p:nvPr/>
        </p:nvSpPr>
        <p:spPr>
          <a:xfrm>
            <a:off x="7937500" y="5067300"/>
            <a:ext cx="2324100" cy="9144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1"/>
          <p:cNvSpPr txBox="1">
            <a:spLocks/>
          </p:cNvSpPr>
          <p:nvPr/>
        </p:nvSpPr>
        <p:spPr>
          <a:xfrm>
            <a:off x="855133" y="2653691"/>
            <a:ext cx="5710097" cy="4601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0" dirty="0" smtClean="0">
                <a:latin typeface="Microsoft YaHei" panose="020B0503020204020204" pitchFamily="34" charset="-122"/>
                <a:ea typeface="Microsoft YaHei" panose="020B0503020204020204" pitchFamily="34" charset="-122"/>
                <a:cs typeface="Bangna New" panose="02000506000000020004" pitchFamily="2" charset="0"/>
              </a:rPr>
              <a:t>HTTP</a:t>
            </a:r>
            <a:r>
              <a:rPr lang="en-US" sz="1800" b="0" dirty="0" smtClean="0">
                <a:solidFill>
                  <a:srgbClr val="FF0000"/>
                </a:solidFill>
                <a:latin typeface="Microsoft YaHei" panose="020B0503020204020204" pitchFamily="34" charset="-122"/>
                <a:ea typeface="Microsoft YaHei" panose="020B0503020204020204" pitchFamily="34" charset="-122"/>
                <a:cs typeface="Bangna New" panose="02000506000000020004" pitchFamily="2" charset="0"/>
              </a:rPr>
              <a:t>S</a:t>
            </a:r>
            <a:r>
              <a:rPr lang="th-TH" sz="1800" b="0" dirty="0" smtClean="0">
                <a:latin typeface="Microsoft YaHei" panose="020B0503020204020204" pitchFamily="34" charset="-122"/>
                <a:ea typeface="Microsoft YaHei" panose="020B0503020204020204" pitchFamily="34" charset="-122"/>
                <a:cs typeface="Bangna New" panose="02000506000000020004" pitchFamily="2" charset="0"/>
              </a:rPr>
              <a:t>	</a:t>
            </a:r>
            <a:r>
              <a:rPr lang="en-US" sz="1800" b="0" dirty="0" smtClean="0">
                <a:latin typeface="Microsoft YaHei" panose="020B0503020204020204" pitchFamily="34" charset="-122"/>
                <a:ea typeface="Microsoft YaHei" panose="020B0503020204020204" pitchFamily="34" charset="-122"/>
                <a:cs typeface="Bangna New" panose="02000506000000020004" pitchFamily="2" charset="0"/>
              </a:rPr>
              <a:t>&gt;&gt; </a:t>
            </a:r>
            <a:r>
              <a:rPr lang="en-US" sz="1800" b="0" dirty="0">
                <a:latin typeface="Microsoft YaHei" panose="020B0503020204020204" pitchFamily="34" charset="-122"/>
                <a:ea typeface="Microsoft YaHei" panose="020B0503020204020204" pitchFamily="34" charset="-122"/>
                <a:cs typeface="Bangna New" panose="02000506000000020004" pitchFamily="2" charset="0"/>
              </a:rPr>
              <a:t>Hyper Text Transfer Protocol </a:t>
            </a:r>
            <a:r>
              <a:rPr lang="en-US" sz="1800" b="0" dirty="0">
                <a:solidFill>
                  <a:srgbClr val="FF0000"/>
                </a:solidFill>
                <a:latin typeface="Microsoft YaHei" panose="020B0503020204020204" pitchFamily="34" charset="-122"/>
                <a:ea typeface="Microsoft YaHei" panose="020B0503020204020204" pitchFamily="34" charset="-122"/>
                <a:cs typeface="Bangna New" panose="02000506000000020004" pitchFamily="2" charset="0"/>
              </a:rPr>
              <a:t>Secure</a:t>
            </a:r>
          </a:p>
        </p:txBody>
      </p:sp>
      <p:sp>
        <p:nvSpPr>
          <p:cNvPr id="18" name="Rectangle 17"/>
          <p:cNvSpPr/>
          <p:nvPr/>
        </p:nvSpPr>
        <p:spPr>
          <a:xfrm>
            <a:off x="10321113" y="5466527"/>
            <a:ext cx="1518194" cy="10779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5"/>
          <a:stretch>
            <a:fillRect/>
          </a:stretch>
        </p:blipFill>
        <p:spPr>
          <a:xfrm>
            <a:off x="3203780" y="4474465"/>
            <a:ext cx="3062763" cy="1535401"/>
          </a:xfrm>
          <a:prstGeom prst="rect">
            <a:avLst/>
          </a:prstGeom>
        </p:spPr>
      </p:pic>
    </p:spTree>
    <p:extLst>
      <p:ext uri="{BB962C8B-B14F-4D97-AF65-F5344CB8AC3E}">
        <p14:creationId xmlns:p14="http://schemas.microsoft.com/office/powerpoint/2010/main" val="513213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wipe(down)">
                                      <p:cBhvr>
                                        <p:cTn id="15" dur="5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arn(inVertical)">
                                      <p:cBhvr>
                                        <p:cTn id="20" dur="500"/>
                                        <p:tgtEl>
                                          <p:spTgt spid="13">
                                            <p:txEl>
                                              <p:pRg st="0" end="0"/>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fade">
                                      <p:cBhvr>
                                        <p:cTn id="28" dur="500"/>
                                        <p:tgtEl>
                                          <p:spTgt spid="14">
                                            <p:txEl>
                                              <p:pRg st="0" end="0"/>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down)">
                                      <p:cBhvr>
                                        <p:cTn id="45" dur="500"/>
                                        <p:tgtEl>
                                          <p:spTgt spid="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9" grpId="0" build="p"/>
      <p:bldP spid="4" grpId="0" animBg="1"/>
      <p:bldP spid="1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a:blip r:embed="rId3">
            <a:extLst>
              <a:ext uri="{BEBA8EAE-BF5A-486C-A8C5-ECC9F3942E4B}">
                <a14:imgProps xmlns:a14="http://schemas.microsoft.com/office/drawing/2010/main">
                  <a14:imgLayer r:embed="rId4">
                    <a14:imgEffect>
                      <a14:backgroundRemoval t="200" b="100000" l="0" r="100000"/>
                    </a14:imgEffect>
                  </a14:imgLayer>
                </a14:imgProps>
              </a:ext>
            </a:extLst>
          </a:blip>
          <a:stretch>
            <a:fillRect/>
          </a:stretch>
        </p:blipFill>
        <p:spPr>
          <a:xfrm>
            <a:off x="9586664" y="1253375"/>
            <a:ext cx="2236950" cy="2236950"/>
          </a:xfrm>
          <a:prstGeom prst="rect">
            <a:avLst/>
          </a:prstGeom>
        </p:spPr>
      </p:pic>
      <p:sp>
        <p:nvSpPr>
          <p:cNvPr id="9" name="Content Placeholder 9"/>
          <p:cNvSpPr txBox="1">
            <a:spLocks/>
          </p:cNvSpPr>
          <p:nvPr/>
        </p:nvSpPr>
        <p:spPr>
          <a:xfrm>
            <a:off x="838200" y="1244643"/>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Communities</a:t>
            </a:r>
            <a:r>
              <a:rPr lang="th-TH" sz="2400" dirty="0" smtClean="0"/>
              <a:t> </a:t>
            </a:r>
            <a:r>
              <a:rPr lang="en-US" sz="2400" dirty="0" smtClean="0"/>
              <a:t>Tool</a:t>
            </a:r>
            <a:endParaRPr lang="en-US" sz="2400" dirty="0"/>
          </a:p>
        </p:txBody>
      </p:sp>
      <p:pic>
        <p:nvPicPr>
          <p:cNvPr id="12" name="Picture 11"/>
          <p:cNvPicPr>
            <a:picLocks noChangeAspect="1"/>
          </p:cNvPicPr>
          <p:nvPr/>
        </p:nvPicPr>
        <p:blipFill rotWithShape="1">
          <a:blip r:embed="rId5"/>
          <a:srcRect r="85772" b="69004"/>
          <a:stretch/>
        </p:blipFill>
        <p:spPr>
          <a:xfrm>
            <a:off x="9741486" y="4488724"/>
            <a:ext cx="2298163" cy="2266950"/>
          </a:xfrm>
          <a:prstGeom prst="rect">
            <a:avLst/>
          </a:prstGeom>
        </p:spPr>
      </p:pic>
      <p:pic>
        <p:nvPicPr>
          <p:cNvPr id="13" name="Picture 12"/>
          <p:cNvPicPr>
            <a:picLocks noChangeAspect="1"/>
          </p:cNvPicPr>
          <p:nvPr/>
        </p:nvPicPr>
        <p:blipFill rotWithShape="1">
          <a:blip r:embed="rId5"/>
          <a:srcRect t="36901" r="84268" b="38007"/>
          <a:stretch/>
        </p:blipFill>
        <p:spPr>
          <a:xfrm>
            <a:off x="2641805" y="5465312"/>
            <a:ext cx="1793683" cy="1295400"/>
          </a:xfrm>
          <a:prstGeom prst="rect">
            <a:avLst/>
          </a:prstGeom>
        </p:spPr>
      </p:pic>
      <p:pic>
        <p:nvPicPr>
          <p:cNvPr id="14" name="Picture 13"/>
          <p:cNvPicPr>
            <a:picLocks noChangeAspect="1"/>
          </p:cNvPicPr>
          <p:nvPr/>
        </p:nvPicPr>
        <p:blipFill rotWithShape="1">
          <a:blip r:embed="rId5"/>
          <a:srcRect t="66052" r="84435"/>
          <a:stretch/>
        </p:blipFill>
        <p:spPr>
          <a:xfrm>
            <a:off x="780881" y="4671237"/>
            <a:ext cx="2037465" cy="2012169"/>
          </a:xfrm>
          <a:prstGeom prst="rect">
            <a:avLst/>
          </a:prstGeom>
        </p:spPr>
      </p:pic>
      <p:pic>
        <p:nvPicPr>
          <p:cNvPr id="15" name="Picture 14"/>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40000"/>
                    </a14:imgEffect>
                  </a14:imgLayer>
                </a14:imgProps>
              </a:ext>
            </a:extLst>
          </a:blip>
          <a:srcRect l="19065" t="3755" r="69298" b="70745"/>
          <a:stretch/>
        </p:blipFill>
        <p:spPr>
          <a:xfrm>
            <a:off x="2571750" y="2794172"/>
            <a:ext cx="2457451" cy="2438400"/>
          </a:xfrm>
          <a:prstGeom prst="rect">
            <a:avLst/>
          </a:prstGeom>
        </p:spPr>
      </p:pic>
      <p:pic>
        <p:nvPicPr>
          <p:cNvPr id="16" name="Picture 15"/>
          <p:cNvPicPr>
            <a:picLocks noChangeAspect="1"/>
          </p:cNvPicPr>
          <p:nvPr/>
        </p:nvPicPr>
        <p:blipFill rotWithShape="1">
          <a:blip r:embed="rId5"/>
          <a:srcRect l="18406" t="36163" r="68896" b="35424"/>
          <a:stretch/>
        </p:blipFill>
        <p:spPr>
          <a:xfrm>
            <a:off x="1075714" y="2959241"/>
            <a:ext cx="1447800" cy="1466850"/>
          </a:xfrm>
          <a:prstGeom prst="rect">
            <a:avLst/>
          </a:prstGeom>
        </p:spPr>
      </p:pic>
      <p:pic>
        <p:nvPicPr>
          <p:cNvPr id="18" name="Picture 17"/>
          <p:cNvPicPr>
            <a:picLocks noChangeAspect="1"/>
          </p:cNvPicPr>
          <p:nvPr/>
        </p:nvPicPr>
        <p:blipFill rotWithShape="1">
          <a:blip r:embed="rId5"/>
          <a:srcRect l="34780" t="5904" r="51519" b="71587"/>
          <a:stretch/>
        </p:blipFill>
        <p:spPr>
          <a:xfrm>
            <a:off x="5134553" y="2471353"/>
            <a:ext cx="1562100" cy="1162050"/>
          </a:xfrm>
          <a:prstGeom prst="rect">
            <a:avLst/>
          </a:prstGeom>
        </p:spPr>
      </p:pic>
      <p:pic>
        <p:nvPicPr>
          <p:cNvPr id="19" name="Picture 18"/>
          <p:cNvPicPr>
            <a:picLocks noChangeAspect="1"/>
          </p:cNvPicPr>
          <p:nvPr/>
        </p:nvPicPr>
        <p:blipFill rotWithShape="1">
          <a:blip r:embed="rId8">
            <a:extLst>
              <a:ext uri="{BEBA8EAE-BF5A-486C-A8C5-ECC9F3942E4B}">
                <a14:imgProps xmlns:a14="http://schemas.microsoft.com/office/drawing/2010/main">
                  <a14:imgLayer r:embed="rId7">
                    <a14:imgEffect>
                      <a14:backgroundRemoval t="5720" b="28782" l="52632" r="65246"/>
                    </a14:imgEffect>
                    <a14:imgEffect>
                      <a14:brightnessContrast contrast="40000"/>
                    </a14:imgEffect>
                  </a14:imgLayer>
                </a14:imgProps>
              </a:ext>
            </a:extLst>
          </a:blip>
          <a:srcRect l="51321" t="2952" r="35479" b="68266"/>
          <a:stretch/>
        </p:blipFill>
        <p:spPr>
          <a:xfrm>
            <a:off x="6991251" y="2345014"/>
            <a:ext cx="1770361" cy="1747952"/>
          </a:xfrm>
          <a:prstGeom prst="rect">
            <a:avLst/>
          </a:prstGeom>
        </p:spPr>
      </p:pic>
      <p:pic>
        <p:nvPicPr>
          <p:cNvPr id="20" name="Picture 19"/>
          <p:cNvPicPr>
            <a:picLocks noChangeAspect="1"/>
          </p:cNvPicPr>
          <p:nvPr/>
        </p:nvPicPr>
        <p:blipFill rotWithShape="1">
          <a:blip r:embed="rId5"/>
          <a:srcRect l="51488" t="37269" r="34978" b="36532"/>
          <a:stretch/>
        </p:blipFill>
        <p:spPr>
          <a:xfrm>
            <a:off x="5219651" y="3591157"/>
            <a:ext cx="1543050" cy="1352550"/>
          </a:xfrm>
          <a:prstGeom prst="rect">
            <a:avLst/>
          </a:prstGeom>
        </p:spPr>
      </p:pic>
      <p:pic>
        <p:nvPicPr>
          <p:cNvPr id="21" name="Picture 20"/>
          <p:cNvPicPr>
            <a:picLocks noChangeAspect="1"/>
          </p:cNvPicPr>
          <p:nvPr/>
        </p:nvPicPr>
        <p:blipFill rotWithShape="1">
          <a:blip r:embed="rId5"/>
          <a:srcRect l="68531" r="17434" b="67897"/>
          <a:stretch/>
        </p:blipFill>
        <p:spPr>
          <a:xfrm>
            <a:off x="8312293" y="5026056"/>
            <a:ext cx="1600200" cy="1657350"/>
          </a:xfrm>
          <a:prstGeom prst="rect">
            <a:avLst/>
          </a:prstGeom>
        </p:spPr>
      </p:pic>
      <p:pic>
        <p:nvPicPr>
          <p:cNvPr id="22" name="Picture 21"/>
          <p:cNvPicPr>
            <a:picLocks noChangeAspect="1"/>
          </p:cNvPicPr>
          <p:nvPr/>
        </p:nvPicPr>
        <p:blipFill rotWithShape="1">
          <a:blip r:embed="rId5"/>
          <a:srcRect l="68698" t="36531" r="18102" b="35055"/>
          <a:stretch/>
        </p:blipFill>
        <p:spPr>
          <a:xfrm>
            <a:off x="7165078" y="3910877"/>
            <a:ext cx="1504950" cy="1466850"/>
          </a:xfrm>
          <a:prstGeom prst="rect">
            <a:avLst/>
          </a:prstGeom>
        </p:spPr>
      </p:pic>
      <p:pic>
        <p:nvPicPr>
          <p:cNvPr id="23" name="Picture 22"/>
          <p:cNvPicPr>
            <a:picLocks noChangeAspect="1"/>
          </p:cNvPicPr>
          <p:nvPr/>
        </p:nvPicPr>
        <p:blipFill rotWithShape="1">
          <a:blip r:embed="rId5"/>
          <a:srcRect l="69424" t="70111" r="18546" b="2952"/>
          <a:stretch/>
        </p:blipFill>
        <p:spPr>
          <a:xfrm>
            <a:off x="6292298" y="5324475"/>
            <a:ext cx="1371600" cy="1390650"/>
          </a:xfrm>
          <a:prstGeom prst="rect">
            <a:avLst/>
          </a:prstGeom>
        </p:spPr>
      </p:pic>
      <p:pic>
        <p:nvPicPr>
          <p:cNvPr id="24" name="Picture 23"/>
          <p:cNvPicPr>
            <a:picLocks noChangeAspect="1"/>
          </p:cNvPicPr>
          <p:nvPr/>
        </p:nvPicPr>
        <p:blipFill rotWithShape="1">
          <a:blip r:embed="rId5"/>
          <a:srcRect l="84192" t="4057" b="69772"/>
          <a:stretch/>
        </p:blipFill>
        <p:spPr>
          <a:xfrm>
            <a:off x="4489956" y="5375444"/>
            <a:ext cx="1802342" cy="1351128"/>
          </a:xfrm>
          <a:prstGeom prst="rect">
            <a:avLst/>
          </a:prstGeom>
        </p:spPr>
      </p:pic>
      <p:pic>
        <p:nvPicPr>
          <p:cNvPr id="25" name="Picture 24"/>
          <p:cNvPicPr>
            <a:picLocks noChangeAspect="1"/>
          </p:cNvPicPr>
          <p:nvPr/>
        </p:nvPicPr>
        <p:blipFill rotWithShape="1">
          <a:blip r:embed="rId9">
            <a:extLst>
              <a:ext uri="{BEBA8EAE-BF5A-486C-A8C5-ECC9F3942E4B}">
                <a14:imgProps xmlns:a14="http://schemas.microsoft.com/office/drawing/2010/main">
                  <a14:imgLayer r:embed="rId7">
                    <a14:imgEffect>
                      <a14:backgroundRemoval t="37085" b="64576" l="83459" r="98413"/>
                    </a14:imgEffect>
                    <a14:imgEffect>
                      <a14:colorTemperature colorTemp="11200"/>
                    </a14:imgEffect>
                    <a14:imgEffect>
                      <a14:brightnessContrast contrast="40000"/>
                    </a14:imgEffect>
                  </a14:imgLayer>
                </a14:imgProps>
              </a:ext>
            </a:extLst>
          </a:blip>
          <a:srcRect l="84905" t="35056" b="34317"/>
          <a:stretch/>
        </p:blipFill>
        <p:spPr>
          <a:xfrm>
            <a:off x="8889769" y="3176240"/>
            <a:ext cx="1721042" cy="1581150"/>
          </a:xfrm>
          <a:prstGeom prst="rect">
            <a:avLst/>
          </a:prstGeom>
        </p:spPr>
      </p:pic>
      <p:sp>
        <p:nvSpPr>
          <p:cNvPr id="27" name="Rectangle 26"/>
          <p:cNvSpPr/>
          <p:nvPr/>
        </p:nvSpPr>
        <p:spPr>
          <a:xfrm>
            <a:off x="1126067" y="1896533"/>
            <a:ext cx="9794482" cy="646331"/>
          </a:xfrm>
          <a:prstGeom prst="rect">
            <a:avLst/>
          </a:prstGeom>
        </p:spPr>
        <p:txBody>
          <a:bodyPr wrap="square">
            <a:spAutoFit/>
          </a:bodyPr>
          <a:lstStyle/>
          <a:p>
            <a:pPr algn="thaiDist"/>
            <a:r>
              <a:rPr lang="en-US" dirty="0">
                <a:solidFill>
                  <a:srgbClr val="333333"/>
                </a:solidFill>
                <a:latin typeface="Microsoft YaHei" panose="020B0503020204020204" pitchFamily="34" charset="-122"/>
                <a:cs typeface="Bangna New" panose="02000506000000020004" pitchFamily="2" charset="0"/>
              </a:rPr>
              <a:t>A communication tool is the specific device or product that carries </a:t>
            </a:r>
            <a:endParaRPr lang="en-US" dirty="0" smtClean="0">
              <a:solidFill>
                <a:srgbClr val="333333"/>
              </a:solidFill>
              <a:latin typeface="Microsoft YaHei" panose="020B0503020204020204" pitchFamily="34" charset="-122"/>
              <a:cs typeface="Bangna New" panose="02000506000000020004" pitchFamily="2" charset="0"/>
            </a:endParaRPr>
          </a:p>
          <a:p>
            <a:pPr algn="thaiDist"/>
            <a:r>
              <a:rPr lang="en-US" dirty="0" smtClean="0">
                <a:solidFill>
                  <a:srgbClr val="333333"/>
                </a:solidFill>
                <a:latin typeface="Microsoft YaHei" panose="020B0503020204020204" pitchFamily="34" charset="-122"/>
                <a:cs typeface="Bangna New" panose="02000506000000020004" pitchFamily="2" charset="0"/>
              </a:rPr>
              <a:t>a </a:t>
            </a:r>
            <a:r>
              <a:rPr lang="en-US" dirty="0">
                <a:solidFill>
                  <a:srgbClr val="333333"/>
                </a:solidFill>
                <a:latin typeface="Microsoft YaHei" panose="020B0503020204020204" pitchFamily="34" charset="-122"/>
                <a:cs typeface="Bangna New" panose="02000506000000020004" pitchFamily="2" charset="0"/>
              </a:rPr>
              <a:t>communication message to a target group. </a:t>
            </a:r>
            <a:endParaRPr lang="en-US" dirty="0">
              <a:latin typeface="Microsoft YaHei" panose="020B0503020204020204" pitchFamily="34" charset="-122"/>
              <a:cs typeface="Bangna New" panose="02000506000000020004" pitchFamily="2" charset="0"/>
            </a:endParaRPr>
          </a:p>
        </p:txBody>
      </p:sp>
    </p:spTree>
    <p:extLst>
      <p:ext uri="{BB962C8B-B14F-4D97-AF65-F5344CB8AC3E}">
        <p14:creationId xmlns:p14="http://schemas.microsoft.com/office/powerpoint/2010/main" val="3299216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1000"/>
                                        <p:tgtEl>
                                          <p:spTgt spid="21"/>
                                        </p:tgtEl>
                                      </p:cBhvr>
                                    </p:animEffect>
                                    <p:anim calcmode="lin" valueType="num">
                                      <p:cBhvr>
                                        <p:cTn id="88" dur="1000" fill="hold"/>
                                        <p:tgtEl>
                                          <p:spTgt spid="21"/>
                                        </p:tgtEl>
                                        <p:attrNameLst>
                                          <p:attrName>ppt_x</p:attrName>
                                        </p:attrNameLst>
                                      </p:cBhvr>
                                      <p:tavLst>
                                        <p:tav tm="0">
                                          <p:val>
                                            <p:strVal val="#ppt_x"/>
                                          </p:val>
                                        </p:tav>
                                        <p:tav tm="100000">
                                          <p:val>
                                            <p:strVal val="#ppt_x"/>
                                          </p:val>
                                        </p:tav>
                                      </p:tavLst>
                                    </p:anim>
                                    <p:anim calcmode="lin" valueType="num">
                                      <p:cBhvr>
                                        <p:cTn id="8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1000"/>
                                        <p:tgtEl>
                                          <p:spTgt spid="24"/>
                                        </p:tgtEl>
                                      </p:cBhvr>
                                    </p:animEffect>
                                    <p:anim calcmode="lin" valueType="num">
                                      <p:cBhvr>
                                        <p:cTn id="95" dur="1000" fill="hold"/>
                                        <p:tgtEl>
                                          <p:spTgt spid="24"/>
                                        </p:tgtEl>
                                        <p:attrNameLst>
                                          <p:attrName>ppt_x</p:attrName>
                                        </p:attrNameLst>
                                      </p:cBhvr>
                                      <p:tavLst>
                                        <p:tav tm="0">
                                          <p:val>
                                            <p:strVal val="#ppt_x"/>
                                          </p:val>
                                        </p:tav>
                                        <p:tav tm="100000">
                                          <p:val>
                                            <p:strVal val="#ppt_x"/>
                                          </p:val>
                                        </p:tav>
                                      </p:tavLst>
                                    </p:anim>
                                    <p:anim calcmode="lin" valueType="num">
                                      <p:cBhvr>
                                        <p:cTn id="9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nodeType="click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1000"/>
                                        <p:tgtEl>
                                          <p:spTgt spid="23"/>
                                        </p:tgtEl>
                                      </p:cBhvr>
                                    </p:animEffect>
                                    <p:anim calcmode="lin" valueType="num">
                                      <p:cBhvr>
                                        <p:cTn id="102" dur="1000" fill="hold"/>
                                        <p:tgtEl>
                                          <p:spTgt spid="23"/>
                                        </p:tgtEl>
                                        <p:attrNameLst>
                                          <p:attrName>ppt_x</p:attrName>
                                        </p:attrNameLst>
                                      </p:cBhvr>
                                      <p:tavLst>
                                        <p:tav tm="0">
                                          <p:val>
                                            <p:strVal val="#ppt_x"/>
                                          </p:val>
                                        </p:tav>
                                        <p:tav tm="100000">
                                          <p:val>
                                            <p:strVal val="#ppt_x"/>
                                          </p:val>
                                        </p:tav>
                                      </p:tavLst>
                                    </p:anim>
                                    <p:anim calcmode="lin" valueType="num">
                                      <p:cBhvr>
                                        <p:cTn id="10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nodeType="click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1000"/>
                                        <p:tgtEl>
                                          <p:spTgt spid="25"/>
                                        </p:tgtEl>
                                      </p:cBhvr>
                                    </p:animEffect>
                                    <p:anim calcmode="lin" valueType="num">
                                      <p:cBhvr>
                                        <p:cTn id="109" dur="1000" fill="hold"/>
                                        <p:tgtEl>
                                          <p:spTgt spid="25"/>
                                        </p:tgtEl>
                                        <p:attrNameLst>
                                          <p:attrName>ppt_x</p:attrName>
                                        </p:attrNameLst>
                                      </p:cBhvr>
                                      <p:tavLst>
                                        <p:tav tm="0">
                                          <p:val>
                                            <p:strVal val="#ppt_x"/>
                                          </p:val>
                                        </p:tav>
                                        <p:tav tm="100000">
                                          <p:val>
                                            <p:strVal val="#ppt_x"/>
                                          </p:val>
                                        </p:tav>
                                      </p:tavLst>
                                    </p:anim>
                                    <p:anim calcmode="lin" valueType="num">
                                      <p:cBhvr>
                                        <p:cTn id="11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2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980"/>
          <p:cNvSpPr/>
          <p:nvPr/>
        </p:nvSpPr>
        <p:spPr>
          <a:xfrm>
            <a:off x="-35719" y="1026695"/>
            <a:ext cx="5441291" cy="5831305"/>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grpSp>
        <p:nvGrpSpPr>
          <p:cNvPr id="5" name="Group 983"/>
          <p:cNvGrpSpPr/>
          <p:nvPr/>
        </p:nvGrpSpPr>
        <p:grpSpPr>
          <a:xfrm>
            <a:off x="3146808" y="2945797"/>
            <a:ext cx="1552180" cy="1034074"/>
            <a:chOff x="0" y="0"/>
            <a:chExt cx="3046101" cy="2029335"/>
          </a:xfrm>
        </p:grpSpPr>
        <p:sp>
          <p:nvSpPr>
            <p:cNvPr id="6"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sp>
          <p:nvSpPr>
            <p:cNvPr id="7"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sp>
        <p:nvSpPr>
          <p:cNvPr id="8"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panose="020B0503020204020204" pitchFamily="34" charset="-122"/>
                <a:ea typeface="Microsoft YaHei" panose="020B0503020204020204" pitchFamily="34" charset="-122"/>
              </a:rPr>
              <a:t>Unit 5</a:t>
            </a:r>
            <a:r>
              <a:rPr lang="en-US" sz="2400" b="1" dirty="0" smtClean="0">
                <a:solidFill>
                  <a:schemeClr val="bg1"/>
                </a:solidFill>
                <a:ea typeface="Microsoft YaHei" panose="020B0503020204020204" pitchFamily="34" charset="-122"/>
              </a:rPr>
              <a:t>: Microsoft Outlook</a:t>
            </a:r>
            <a:endParaRPr lang="en-US" sz="2400" b="1" dirty="0">
              <a:solidFill>
                <a:schemeClr val="bg1"/>
              </a:solidFill>
              <a:latin typeface="Microsoft YaHei" panose="020B0503020204020204" pitchFamily="34" charset="-122"/>
              <a:ea typeface="Microsoft YaHei" panose="020B0503020204020204" pitchFamily="34" charset="-122"/>
            </a:endParaRPr>
          </a:p>
        </p:txBody>
      </p:sp>
      <p:graphicFrame>
        <p:nvGraphicFramePr>
          <p:cNvPr id="9" name="Table 8"/>
          <p:cNvGraphicFramePr>
            <a:graphicFrameLocks noGrp="1"/>
          </p:cNvGraphicFramePr>
          <p:nvPr>
            <p:extLst>
              <p:ext uri="{D42A27DB-BD31-4B8C-83A1-F6EECF244321}">
                <p14:modId xmlns:p14="http://schemas.microsoft.com/office/powerpoint/2010/main" val="156458014"/>
              </p:ext>
            </p:extLst>
          </p:nvPr>
        </p:nvGraphicFramePr>
        <p:xfrm>
          <a:off x="5948153" y="2576613"/>
          <a:ext cx="8128000" cy="5212080"/>
        </p:xfrm>
        <a:graphic>
          <a:graphicData uri="http://schemas.openxmlformats.org/drawingml/2006/table">
            <a:tbl>
              <a:tblPr firstRow="1" bandRow="1">
                <a:tableStyleId>{5C22544A-7EE6-4342-B048-85BDC9FD1C3A}</a:tableStyleId>
              </a:tblPr>
              <a:tblGrid>
                <a:gridCol w="453019">
                  <a:extLst>
                    <a:ext uri="{9D8B030D-6E8A-4147-A177-3AD203B41FA5}">
                      <a16:colId xmlns:a16="http://schemas.microsoft.com/office/drawing/2014/main" val="2162498673"/>
                    </a:ext>
                  </a:extLst>
                </a:gridCol>
                <a:gridCol w="7674981">
                  <a:extLst>
                    <a:ext uri="{9D8B030D-6E8A-4147-A177-3AD203B41FA5}">
                      <a16:colId xmlns:a16="http://schemas.microsoft.com/office/drawing/2014/main" val="1643003931"/>
                    </a:ext>
                  </a:extLst>
                </a:gridCol>
              </a:tblGrid>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Microsoft Outlook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400" b="0" dirty="0" smtClean="0">
                        <a:solidFill>
                          <a:schemeClr val="tx1"/>
                        </a:solidFill>
                        <a:latin typeface="+mn-lt"/>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lumMod val="95000"/>
                              <a:lumOff val="5000"/>
                            </a:schemeClr>
                          </a:solidFill>
                          <a:latin typeface="+mn-lt"/>
                          <a:ea typeface="Microsoft YaHei" panose="020B0503020204020204" pitchFamily="34" charset="-122"/>
                        </a:rPr>
                        <a:t>Account and </a:t>
                      </a:r>
                      <a:r>
                        <a:rPr lang="en-US" sz="2400" b="0" dirty="0" smtClean="0">
                          <a:solidFill>
                            <a:schemeClr val="tx1">
                              <a:lumMod val="95000"/>
                              <a:lumOff val="5000"/>
                            </a:schemeClr>
                          </a:solidFill>
                          <a:latin typeface="+mn-lt"/>
                        </a:rPr>
                        <a:t>Contact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400" b="0" dirty="0" smtClean="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6796459"/>
                  </a:ext>
                </a:extLst>
              </a:tr>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E-mail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2683998"/>
                  </a:ext>
                </a:extLst>
              </a:tr>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2305911"/>
                  </a:ext>
                </a:extLst>
              </a:tr>
              <a:tr h="370840">
                <a:tc>
                  <a:txBody>
                    <a:bodyPr/>
                    <a:lstStyle/>
                    <a:p>
                      <a:endParaRPr lang="en-US" sz="2400" b="0" dirty="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400" b="0" dirty="0" smtClean="0">
                          <a:solidFill>
                            <a:schemeClr val="tx1"/>
                          </a:solidFill>
                          <a:latin typeface="Microsoft YaHei" panose="020B0503020204020204" pitchFamily="34" charset="-122"/>
                          <a:ea typeface="Microsoft YaHei" panose="020B0503020204020204" pitchFamily="34" charset="-122"/>
                        </a:rPr>
                        <a:t>Calendar and </a:t>
                      </a:r>
                      <a:r>
                        <a:rPr lang="en-US" sz="2400" dirty="0" smtClean="0"/>
                        <a:t>Appointments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5426689"/>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smtClean="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06619455"/>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2105343"/>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9197447"/>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00427287"/>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83097051"/>
                  </a:ext>
                </a:extLst>
              </a:tr>
            </a:tbl>
          </a:graphicData>
        </a:graphic>
      </p:graphicFrame>
      <p:grpSp>
        <p:nvGrpSpPr>
          <p:cNvPr id="10" name="Group 9"/>
          <p:cNvGrpSpPr/>
          <p:nvPr/>
        </p:nvGrpSpPr>
        <p:grpSpPr>
          <a:xfrm>
            <a:off x="5600983" y="4979201"/>
            <a:ext cx="577599" cy="577599"/>
            <a:chOff x="5665663" y="2998183"/>
            <a:chExt cx="317530" cy="317530"/>
          </a:xfrm>
        </p:grpSpPr>
        <p:sp>
          <p:nvSpPr>
            <p:cNvPr id="11"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2"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3" name="Group 12"/>
          <p:cNvGrpSpPr/>
          <p:nvPr/>
        </p:nvGrpSpPr>
        <p:grpSpPr>
          <a:xfrm>
            <a:off x="5600983" y="4137885"/>
            <a:ext cx="577599" cy="577599"/>
            <a:chOff x="5665663" y="2998183"/>
            <a:chExt cx="317530" cy="317530"/>
          </a:xfrm>
        </p:grpSpPr>
        <p:sp>
          <p:nvSpPr>
            <p:cNvPr id="14"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5"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6" name="Group 15"/>
          <p:cNvGrpSpPr/>
          <p:nvPr/>
        </p:nvGrpSpPr>
        <p:grpSpPr>
          <a:xfrm>
            <a:off x="5600985" y="3296570"/>
            <a:ext cx="577599" cy="577599"/>
            <a:chOff x="5665663" y="2998183"/>
            <a:chExt cx="317530" cy="317530"/>
          </a:xfrm>
        </p:grpSpPr>
        <p:sp>
          <p:nvSpPr>
            <p:cNvPr id="17"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8"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9" name="Group 18"/>
          <p:cNvGrpSpPr/>
          <p:nvPr/>
        </p:nvGrpSpPr>
        <p:grpSpPr>
          <a:xfrm>
            <a:off x="5600983" y="2506357"/>
            <a:ext cx="577599" cy="577599"/>
            <a:chOff x="5665663" y="2998183"/>
            <a:chExt cx="317530" cy="317530"/>
          </a:xfrm>
        </p:grpSpPr>
        <p:sp>
          <p:nvSpPr>
            <p:cNvPr id="20"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21"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31019603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0034" t="27312" r="8517" b="31232"/>
          <a:stretch/>
        </p:blipFill>
        <p:spPr>
          <a:xfrm>
            <a:off x="5486400" y="1244644"/>
            <a:ext cx="6387354" cy="1445635"/>
          </a:xfrm>
          <a:prstGeom prst="rect">
            <a:avLst/>
          </a:prstGeom>
        </p:spPr>
      </p:pic>
      <p:sp>
        <p:nvSpPr>
          <p:cNvPr id="7" name="Content Placeholder 9"/>
          <p:cNvSpPr txBox="1">
            <a:spLocks/>
          </p:cNvSpPr>
          <p:nvPr/>
        </p:nvSpPr>
        <p:spPr>
          <a:xfrm>
            <a:off x="838200" y="1244643"/>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Microsoft </a:t>
            </a:r>
            <a:r>
              <a:rPr lang="en-US" sz="2400" dirty="0" smtClean="0"/>
              <a:t>Outlook</a:t>
            </a:r>
            <a:endParaRPr lang="en-US" sz="2400" dirty="0"/>
          </a:p>
        </p:txBody>
      </p:sp>
      <p:sp>
        <p:nvSpPr>
          <p:cNvPr id="4" name="Rectangle 3"/>
          <p:cNvSpPr/>
          <p:nvPr/>
        </p:nvSpPr>
        <p:spPr>
          <a:xfrm>
            <a:off x="966997" y="2690279"/>
            <a:ext cx="5040086" cy="3416320"/>
          </a:xfrm>
          <a:prstGeom prst="rect">
            <a:avLst/>
          </a:prstGeom>
        </p:spPr>
        <p:txBody>
          <a:bodyPr wrap="square">
            <a:spAutoFit/>
          </a:bodyPr>
          <a:lstStyle/>
          <a:p>
            <a:pPr algn="thaiDist"/>
            <a:r>
              <a:rPr lang="en-US" dirty="0" smtClean="0"/>
              <a:t>Microsoft outlook is a personal information manager from Microsoft, available as a part of the Microsoft office suite.</a:t>
            </a:r>
          </a:p>
          <a:p>
            <a:pPr algn="thaiDist"/>
            <a:endParaRPr lang="en-US" dirty="0" smtClean="0"/>
          </a:p>
          <a:p>
            <a:pPr algn="thaiDist"/>
            <a:r>
              <a:rPr lang="en-US" dirty="0" smtClean="0"/>
              <a:t>It can be used as :</a:t>
            </a:r>
          </a:p>
          <a:p>
            <a:pPr marL="285750" indent="-285750" algn="thaiDist">
              <a:buFont typeface="Arial" panose="020B0604020202020204" pitchFamily="34" charset="0"/>
              <a:buChar char="•"/>
            </a:pPr>
            <a:r>
              <a:rPr lang="en-US" dirty="0" smtClean="0"/>
              <a:t>Stand-alone application, </a:t>
            </a:r>
          </a:p>
          <a:p>
            <a:pPr marL="285750" indent="-285750" algn="thaiDist">
              <a:buFont typeface="Arial" panose="020B0604020202020204" pitchFamily="34" charset="0"/>
              <a:buChar char="•"/>
            </a:pPr>
            <a:r>
              <a:rPr lang="en-US" dirty="0" smtClean="0"/>
              <a:t>Work with Microsoft exchange server</a:t>
            </a:r>
          </a:p>
          <a:p>
            <a:pPr marL="285750" indent="-285750" algn="thaiDist">
              <a:buFont typeface="Arial" panose="020B0604020202020204" pitchFamily="34" charset="0"/>
              <a:buChar char="•"/>
            </a:pPr>
            <a:r>
              <a:rPr lang="en-US" dirty="0" smtClean="0"/>
              <a:t>Microsoft SharePoint server</a:t>
            </a:r>
          </a:p>
          <a:p>
            <a:pPr marL="285750" indent="-285750" algn="thaiDist">
              <a:buFont typeface="Arial" panose="020B0604020202020204" pitchFamily="34" charset="0"/>
              <a:buChar char="•"/>
            </a:pPr>
            <a:r>
              <a:rPr lang="en-US" dirty="0" smtClean="0"/>
              <a:t>Shared mailboxes and calendars, </a:t>
            </a:r>
          </a:p>
          <a:p>
            <a:pPr marL="285750" indent="-285750" algn="thaiDist">
              <a:buFont typeface="Arial" panose="020B0604020202020204" pitchFamily="34" charset="0"/>
              <a:buChar char="•"/>
            </a:pPr>
            <a:r>
              <a:rPr lang="en-US" dirty="0" smtClean="0"/>
              <a:t>Exchange public folders, </a:t>
            </a:r>
          </a:p>
          <a:p>
            <a:pPr marL="285750" indent="-285750" algn="thaiDist">
              <a:buFont typeface="Arial" panose="020B0604020202020204" pitchFamily="34" charset="0"/>
              <a:buChar char="•"/>
            </a:pPr>
            <a:r>
              <a:rPr lang="en-US" dirty="0" smtClean="0"/>
              <a:t>SharePoint lists, </a:t>
            </a:r>
          </a:p>
          <a:p>
            <a:pPr marL="285750" indent="-285750" algn="thaiDist">
              <a:buFont typeface="Arial" panose="020B0604020202020204" pitchFamily="34" charset="0"/>
              <a:buChar char="•"/>
            </a:pPr>
            <a:r>
              <a:rPr lang="en-US" dirty="0" smtClean="0"/>
              <a:t>Meeting schedules. </a:t>
            </a:r>
            <a:endParaRPr lang="en-US" dirty="0"/>
          </a:p>
        </p:txBody>
      </p:sp>
      <p:pic>
        <p:nvPicPr>
          <p:cNvPr id="9" name="Picture 8"/>
          <p:cNvPicPr>
            <a:picLocks noChangeAspect="1"/>
          </p:cNvPicPr>
          <p:nvPr/>
        </p:nvPicPr>
        <p:blipFill>
          <a:blip r:embed="rId4"/>
          <a:stretch>
            <a:fillRect/>
          </a:stretch>
        </p:blipFill>
        <p:spPr>
          <a:xfrm>
            <a:off x="6549390" y="2385206"/>
            <a:ext cx="4762500" cy="4286250"/>
          </a:xfrm>
          <a:prstGeom prst="rect">
            <a:avLst/>
          </a:prstGeom>
        </p:spPr>
      </p:pic>
    </p:spTree>
    <p:extLst>
      <p:ext uri="{BB962C8B-B14F-4D97-AF65-F5344CB8AC3E}">
        <p14:creationId xmlns:p14="http://schemas.microsoft.com/office/powerpoint/2010/main" val="421710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9551" y="1672188"/>
            <a:ext cx="5081898" cy="4741172"/>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080" y="2172114"/>
            <a:ext cx="5645920" cy="4043398"/>
          </a:xfrm>
          <a:prstGeom prst="rect">
            <a:avLst/>
          </a:prstGeom>
        </p:spPr>
      </p:pic>
      <p:sp>
        <p:nvSpPr>
          <p:cNvPr id="8" name="Content Placeholder 9"/>
          <p:cNvSpPr txBox="1">
            <a:spLocks/>
          </p:cNvSpPr>
          <p:nvPr/>
        </p:nvSpPr>
        <p:spPr>
          <a:xfrm>
            <a:off x="838200" y="1244643"/>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Add </a:t>
            </a:r>
            <a:r>
              <a:rPr lang="en-US" sz="2400" dirty="0" smtClean="0"/>
              <a:t>Account</a:t>
            </a:r>
            <a:endParaRPr lang="en-US" sz="2400" dirty="0"/>
          </a:p>
        </p:txBody>
      </p:sp>
      <p:sp>
        <p:nvSpPr>
          <p:cNvPr id="3" name="Rectangle 2"/>
          <p:cNvSpPr/>
          <p:nvPr/>
        </p:nvSpPr>
        <p:spPr>
          <a:xfrm>
            <a:off x="3769069" y="4042774"/>
            <a:ext cx="2440092" cy="369332"/>
          </a:xfrm>
          <a:prstGeom prst="rect">
            <a:avLst/>
          </a:prstGeom>
        </p:spPr>
        <p:txBody>
          <a:bodyPr wrap="none">
            <a:spAutoFit/>
          </a:bodyPr>
          <a:lstStyle/>
          <a:p>
            <a:r>
              <a:rPr lang="en-US" b="1" dirty="0" smtClean="0">
                <a:solidFill>
                  <a:srgbClr val="FF0000"/>
                </a:solidFill>
                <a:latin typeface="Microsoft YaHei" panose="020B0503020204020204" pitchFamily="34" charset="-122"/>
                <a:cs typeface="Bangna New" panose="02000506000000020004" pitchFamily="2" charset="0"/>
              </a:rPr>
              <a:t>1. Account Settings</a:t>
            </a:r>
            <a:endParaRPr lang="en-US" b="1" dirty="0">
              <a:solidFill>
                <a:srgbClr val="FF0000"/>
              </a:solidFill>
              <a:latin typeface="Microsoft YaHei" panose="020B0503020204020204" pitchFamily="34" charset="-122"/>
              <a:cs typeface="Bangna New" panose="02000506000000020004" pitchFamily="2" charset="0"/>
            </a:endParaRPr>
          </a:p>
        </p:txBody>
      </p:sp>
      <p:sp>
        <p:nvSpPr>
          <p:cNvPr id="9" name="Rectangle 8"/>
          <p:cNvSpPr/>
          <p:nvPr/>
        </p:nvSpPr>
        <p:spPr>
          <a:xfrm>
            <a:off x="7709244" y="2138384"/>
            <a:ext cx="1110560" cy="369332"/>
          </a:xfrm>
          <a:prstGeom prst="rect">
            <a:avLst/>
          </a:prstGeom>
        </p:spPr>
        <p:txBody>
          <a:bodyPr wrap="none">
            <a:spAutoFit/>
          </a:bodyPr>
          <a:lstStyle/>
          <a:p>
            <a:r>
              <a:rPr lang="en-US" b="1" dirty="0" smtClean="0">
                <a:solidFill>
                  <a:srgbClr val="FF0000"/>
                </a:solidFill>
                <a:latin typeface="Microsoft YaHei" panose="020B0503020204020204" pitchFamily="34" charset="-122"/>
                <a:cs typeface="Bangna New" panose="02000506000000020004" pitchFamily="2" charset="0"/>
              </a:rPr>
              <a:t>2. New..</a:t>
            </a:r>
            <a:endParaRPr lang="en-US" b="1" dirty="0">
              <a:solidFill>
                <a:srgbClr val="FF0000"/>
              </a:solidFill>
              <a:latin typeface="Microsoft YaHei" panose="020B0503020204020204" pitchFamily="34" charset="-122"/>
              <a:cs typeface="Bangna New" panose="02000506000000020004" pitchFamily="2" charset="0"/>
            </a:endParaRPr>
          </a:p>
        </p:txBody>
      </p:sp>
      <p:sp>
        <p:nvSpPr>
          <p:cNvPr id="10" name="Rectangle 9"/>
          <p:cNvSpPr/>
          <p:nvPr/>
        </p:nvSpPr>
        <p:spPr>
          <a:xfrm>
            <a:off x="9814565" y="3424788"/>
            <a:ext cx="2217274" cy="369332"/>
          </a:xfrm>
          <a:prstGeom prst="rect">
            <a:avLst/>
          </a:prstGeom>
        </p:spPr>
        <p:txBody>
          <a:bodyPr wrap="none">
            <a:spAutoFit/>
          </a:bodyPr>
          <a:lstStyle/>
          <a:p>
            <a:r>
              <a:rPr lang="en-US" b="1" dirty="0" smtClean="0">
                <a:solidFill>
                  <a:srgbClr val="FF0000"/>
                </a:solidFill>
                <a:latin typeface="Microsoft YaHei" panose="020B0503020204020204" pitchFamily="34" charset="-122"/>
                <a:cs typeface="Bangna New" panose="02000506000000020004" pitchFamily="2" charset="0"/>
              </a:rPr>
              <a:t>3. E-mail Account</a:t>
            </a:r>
            <a:endParaRPr lang="en-US" b="1" dirty="0">
              <a:solidFill>
                <a:srgbClr val="FF0000"/>
              </a:solidFill>
              <a:latin typeface="Microsoft YaHei" panose="020B0503020204020204" pitchFamily="34" charset="-122"/>
              <a:cs typeface="Bangna New" panose="02000506000000020004" pitchFamily="2" charset="0"/>
            </a:endParaRPr>
          </a:p>
        </p:txBody>
      </p:sp>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79252" t="52805" r="1723" b="23087"/>
          <a:stretch/>
        </p:blipFill>
        <p:spPr>
          <a:xfrm>
            <a:off x="10280271" y="3726180"/>
            <a:ext cx="966849" cy="1143000"/>
          </a:xfrm>
          <a:prstGeom prst="rect">
            <a:avLst/>
          </a:prstGeom>
        </p:spPr>
      </p:pic>
      <p:cxnSp>
        <p:nvCxnSpPr>
          <p:cNvPr id="13" name="Straight Arrow Connector 12"/>
          <p:cNvCxnSpPr/>
          <p:nvPr/>
        </p:nvCxnSpPr>
        <p:spPr>
          <a:xfrm flipH="1">
            <a:off x="10386060" y="3774384"/>
            <a:ext cx="449580" cy="39969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858000" y="3994150"/>
            <a:ext cx="3422271" cy="1552570"/>
          </a:xfrm>
          <a:prstGeom prst="rect">
            <a:avLst/>
          </a:prstGeom>
          <a:noFill/>
          <a:ln w="762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858000" y="4042774"/>
            <a:ext cx="3422271" cy="150394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2504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par>
                                <p:cTn id="20" presetID="22" presetClass="entr" presetSubtype="2"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par>
                                <p:cTn id="34" presetID="22" presetClass="entr" presetSubtype="1"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3" grpId="0"/>
      <p:bldP spid="9" grpId="0"/>
      <p:bldP spid="10" grpId="0"/>
      <p:bldP spid="15" grpId="0" animBg="1"/>
      <p:bldP spid="1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267" y="2307456"/>
            <a:ext cx="5346090" cy="3813020"/>
          </a:xfrm>
          <a:prstGeom prst="rect">
            <a:avLst/>
          </a:prstGeom>
        </p:spPr>
      </p:pic>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9200" y="2307456"/>
            <a:ext cx="5321910" cy="3795774"/>
          </a:xfrm>
          <a:prstGeom prst="rect">
            <a:avLst/>
          </a:prstGeom>
        </p:spPr>
      </p:pic>
      <p:sp>
        <p:nvSpPr>
          <p:cNvPr id="7" name="Content Placeholder 9"/>
          <p:cNvSpPr txBox="1">
            <a:spLocks/>
          </p:cNvSpPr>
          <p:nvPr/>
        </p:nvSpPr>
        <p:spPr>
          <a:xfrm>
            <a:off x="838200" y="1244643"/>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Add </a:t>
            </a:r>
            <a:r>
              <a:rPr lang="en-US" sz="2400" dirty="0" smtClean="0"/>
              <a:t>Account</a:t>
            </a:r>
            <a:endParaRPr lang="en-US" sz="2400" dirty="0"/>
          </a:p>
        </p:txBody>
      </p:sp>
      <p:sp>
        <p:nvSpPr>
          <p:cNvPr id="8" name="Rectangle 7"/>
          <p:cNvSpPr/>
          <p:nvPr/>
        </p:nvSpPr>
        <p:spPr>
          <a:xfrm>
            <a:off x="9916165" y="3836011"/>
            <a:ext cx="1567352" cy="369332"/>
          </a:xfrm>
          <a:prstGeom prst="rect">
            <a:avLst/>
          </a:prstGeom>
        </p:spPr>
        <p:txBody>
          <a:bodyPr wrap="none">
            <a:spAutoFit/>
          </a:bodyPr>
          <a:lstStyle/>
          <a:p>
            <a:r>
              <a:rPr lang="en-US" b="1" dirty="0" smtClean="0">
                <a:solidFill>
                  <a:srgbClr val="FF0000"/>
                </a:solidFill>
                <a:latin typeface="Microsoft YaHei" panose="020B0503020204020204" pitchFamily="34" charset="-122"/>
                <a:cs typeface="Bangna New" panose="02000506000000020004" pitchFamily="2" charset="0"/>
              </a:rPr>
              <a:t>1. Password</a:t>
            </a:r>
            <a:endParaRPr lang="en-US" b="1" dirty="0">
              <a:solidFill>
                <a:srgbClr val="FF0000"/>
              </a:solidFill>
              <a:latin typeface="Microsoft YaHei" panose="020B0503020204020204" pitchFamily="34" charset="-122"/>
              <a:cs typeface="Bangna New" panose="02000506000000020004" pitchFamily="2" charset="0"/>
            </a:endParaRPr>
          </a:p>
        </p:txBody>
      </p:sp>
      <p:sp>
        <p:nvSpPr>
          <p:cNvPr id="9" name="Rectangle 8"/>
          <p:cNvSpPr/>
          <p:nvPr/>
        </p:nvSpPr>
        <p:spPr>
          <a:xfrm>
            <a:off x="7607305" y="4557054"/>
            <a:ext cx="461986" cy="369332"/>
          </a:xfrm>
          <a:prstGeom prst="rect">
            <a:avLst/>
          </a:prstGeom>
        </p:spPr>
        <p:txBody>
          <a:bodyPr wrap="none">
            <a:spAutoFit/>
          </a:bodyPr>
          <a:lstStyle/>
          <a:p>
            <a:r>
              <a:rPr lang="en-US" b="1" dirty="0" smtClean="0">
                <a:solidFill>
                  <a:srgbClr val="FF0000"/>
                </a:solidFill>
                <a:latin typeface="Microsoft YaHei" panose="020B0503020204020204" pitchFamily="34" charset="-122"/>
                <a:cs typeface="Bangna New" panose="02000506000000020004" pitchFamily="2" charset="0"/>
              </a:rPr>
              <a:t>2. </a:t>
            </a:r>
            <a:endParaRPr lang="en-US" b="1" dirty="0">
              <a:solidFill>
                <a:srgbClr val="FF0000"/>
              </a:solidFill>
              <a:latin typeface="Microsoft YaHei" panose="020B0503020204020204" pitchFamily="34" charset="-122"/>
              <a:cs typeface="Bangna New" panose="02000506000000020004" pitchFamily="2" charset="0"/>
            </a:endParaRPr>
          </a:p>
        </p:txBody>
      </p:sp>
      <p:sp>
        <p:nvSpPr>
          <p:cNvPr id="11" name="Rectangle 10"/>
          <p:cNvSpPr/>
          <p:nvPr/>
        </p:nvSpPr>
        <p:spPr>
          <a:xfrm>
            <a:off x="10822945" y="4741720"/>
            <a:ext cx="461986" cy="369332"/>
          </a:xfrm>
          <a:prstGeom prst="rect">
            <a:avLst/>
          </a:prstGeom>
        </p:spPr>
        <p:txBody>
          <a:bodyPr wrap="none">
            <a:spAutoFit/>
          </a:bodyPr>
          <a:lstStyle/>
          <a:p>
            <a:r>
              <a:rPr lang="en-US" b="1" dirty="0" smtClean="0">
                <a:solidFill>
                  <a:srgbClr val="FF0000"/>
                </a:solidFill>
                <a:latin typeface="Microsoft YaHei" panose="020B0503020204020204" pitchFamily="34" charset="-122"/>
                <a:cs typeface="Bangna New" panose="02000506000000020004" pitchFamily="2" charset="0"/>
              </a:rPr>
              <a:t>3. </a:t>
            </a:r>
            <a:endParaRPr lang="en-US" b="1" dirty="0">
              <a:solidFill>
                <a:srgbClr val="FF0000"/>
              </a:solidFill>
              <a:latin typeface="Microsoft YaHei" panose="020B0503020204020204" pitchFamily="34" charset="-122"/>
              <a:cs typeface="Bangna New" panose="02000506000000020004" pitchFamily="2" charset="0"/>
            </a:endParaRPr>
          </a:p>
        </p:txBody>
      </p:sp>
    </p:spTree>
    <p:extLst>
      <p:ext uri="{BB962C8B-B14F-4D97-AF65-F5344CB8AC3E}">
        <p14:creationId xmlns:p14="http://schemas.microsoft.com/office/powerpoint/2010/main" val="136979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right)">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5578" y="1845733"/>
            <a:ext cx="6100844" cy="4351338"/>
          </a:xfrm>
          <a:prstGeom prst="rect">
            <a:avLst/>
          </a:prstGeom>
        </p:spPr>
      </p:pic>
      <p:sp>
        <p:nvSpPr>
          <p:cNvPr id="6" name="Content Placeholder 9"/>
          <p:cNvSpPr txBox="1">
            <a:spLocks/>
          </p:cNvSpPr>
          <p:nvPr/>
        </p:nvSpPr>
        <p:spPr>
          <a:xfrm>
            <a:off x="838200" y="1244643"/>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Add </a:t>
            </a:r>
            <a:r>
              <a:rPr lang="en-US" sz="2400" dirty="0" smtClean="0"/>
              <a:t>Account</a:t>
            </a:r>
            <a:endParaRPr lang="en-US" sz="2400" dirty="0"/>
          </a:p>
        </p:txBody>
      </p:sp>
      <p:sp>
        <p:nvSpPr>
          <p:cNvPr id="8" name="Rectangle 7"/>
          <p:cNvSpPr/>
          <p:nvPr/>
        </p:nvSpPr>
        <p:spPr>
          <a:xfrm>
            <a:off x="8785865" y="5353860"/>
            <a:ext cx="461986" cy="369332"/>
          </a:xfrm>
          <a:prstGeom prst="rect">
            <a:avLst/>
          </a:prstGeom>
        </p:spPr>
        <p:txBody>
          <a:bodyPr wrap="none">
            <a:spAutoFit/>
          </a:bodyPr>
          <a:lstStyle/>
          <a:p>
            <a:r>
              <a:rPr lang="en-US" b="1" dirty="0" smtClean="0">
                <a:solidFill>
                  <a:srgbClr val="FF0000"/>
                </a:solidFill>
                <a:latin typeface="Microsoft YaHei" panose="020B0503020204020204" pitchFamily="34" charset="-122"/>
                <a:cs typeface="Bangna New" panose="02000506000000020004" pitchFamily="2" charset="0"/>
              </a:rPr>
              <a:t>4. </a:t>
            </a:r>
            <a:endParaRPr lang="en-US" b="1" dirty="0">
              <a:solidFill>
                <a:srgbClr val="FF0000"/>
              </a:solidFill>
              <a:latin typeface="Microsoft YaHei" panose="020B0503020204020204" pitchFamily="34" charset="-122"/>
              <a:cs typeface="Bangna New" panose="02000506000000020004" pitchFamily="2" charset="0"/>
            </a:endParaRPr>
          </a:p>
        </p:txBody>
      </p:sp>
    </p:spTree>
    <p:extLst>
      <p:ext uri="{BB962C8B-B14F-4D97-AF65-F5344CB8AC3E}">
        <p14:creationId xmlns:p14="http://schemas.microsoft.com/office/powerpoint/2010/main" val="87535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7258" y="2038297"/>
            <a:ext cx="8431103" cy="4351338"/>
          </a:xfrm>
          <a:prstGeom prst="rect">
            <a:avLst/>
          </a:prstGeom>
        </p:spPr>
      </p:pic>
      <p:sp>
        <p:nvSpPr>
          <p:cNvPr id="8" name="Rectangle 7"/>
          <p:cNvSpPr/>
          <p:nvPr/>
        </p:nvSpPr>
        <p:spPr>
          <a:xfrm>
            <a:off x="2107258" y="2381250"/>
            <a:ext cx="8431103" cy="535963"/>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9" name="Rectangle 8"/>
          <p:cNvSpPr/>
          <p:nvPr/>
        </p:nvSpPr>
        <p:spPr>
          <a:xfrm>
            <a:off x="2107258" y="2981049"/>
            <a:ext cx="1261975" cy="3149566"/>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Rectangle 9"/>
          <p:cNvSpPr/>
          <p:nvPr/>
        </p:nvSpPr>
        <p:spPr>
          <a:xfrm>
            <a:off x="5432925" y="3104317"/>
            <a:ext cx="4969042" cy="3175805"/>
          </a:xfrm>
          <a:prstGeom prst="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1" name="Rectangle 10"/>
          <p:cNvSpPr/>
          <p:nvPr/>
        </p:nvSpPr>
        <p:spPr>
          <a:xfrm>
            <a:off x="2120567" y="2140291"/>
            <a:ext cx="2225981" cy="1914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3" name="TextBox 12"/>
          <p:cNvSpPr txBox="1"/>
          <p:nvPr/>
        </p:nvSpPr>
        <p:spPr>
          <a:xfrm>
            <a:off x="762955" y="2071837"/>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1.Tabs</a:t>
            </a:r>
            <a:endParaRPr lang="th-TH" b="1" dirty="0">
              <a:solidFill>
                <a:srgbClr val="FF0000"/>
              </a:solidFill>
              <a:cs typeface="Bangna New" panose="02000506000000020004" pitchFamily="2" charset="0"/>
            </a:endParaRPr>
          </a:p>
        </p:txBody>
      </p:sp>
      <p:sp>
        <p:nvSpPr>
          <p:cNvPr id="14" name="TextBox 13"/>
          <p:cNvSpPr txBox="1"/>
          <p:nvPr/>
        </p:nvSpPr>
        <p:spPr>
          <a:xfrm>
            <a:off x="507058" y="2427051"/>
            <a:ext cx="1600200"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2.Ribbon</a:t>
            </a:r>
            <a:endParaRPr lang="th-TH" b="1" dirty="0">
              <a:solidFill>
                <a:srgbClr val="FF0000"/>
              </a:solidFill>
              <a:cs typeface="Bangna New" panose="02000506000000020004" pitchFamily="2" charset="0"/>
            </a:endParaRPr>
          </a:p>
        </p:txBody>
      </p:sp>
      <p:sp>
        <p:nvSpPr>
          <p:cNvPr id="15" name="TextBox 14"/>
          <p:cNvSpPr txBox="1"/>
          <p:nvPr/>
        </p:nvSpPr>
        <p:spPr>
          <a:xfrm>
            <a:off x="200042" y="3118535"/>
            <a:ext cx="2073741"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3.Folders Pane</a:t>
            </a:r>
            <a:endParaRPr lang="th-TH" b="1" dirty="0">
              <a:solidFill>
                <a:srgbClr val="FF0000"/>
              </a:solidFill>
              <a:cs typeface="Bangna New" panose="02000506000000020004" pitchFamily="2" charset="0"/>
            </a:endParaRPr>
          </a:p>
        </p:txBody>
      </p:sp>
      <p:sp>
        <p:nvSpPr>
          <p:cNvPr id="16" name="TextBox 15"/>
          <p:cNvSpPr txBox="1"/>
          <p:nvPr/>
        </p:nvSpPr>
        <p:spPr>
          <a:xfrm>
            <a:off x="249" y="5655468"/>
            <a:ext cx="3152282"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4.Navigation Bar</a:t>
            </a:r>
            <a:endParaRPr lang="th-TH" b="1" dirty="0">
              <a:solidFill>
                <a:srgbClr val="FF0000"/>
              </a:solidFill>
              <a:cs typeface="Bangna New" panose="02000506000000020004" pitchFamily="2" charset="0"/>
            </a:endParaRPr>
          </a:p>
        </p:txBody>
      </p:sp>
      <p:sp>
        <p:nvSpPr>
          <p:cNvPr id="17" name="TextBox 16"/>
          <p:cNvSpPr txBox="1"/>
          <p:nvPr/>
        </p:nvSpPr>
        <p:spPr>
          <a:xfrm>
            <a:off x="10812289" y="3038943"/>
            <a:ext cx="1379712" cy="646331"/>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5.Content</a:t>
            </a:r>
          </a:p>
          <a:p>
            <a:r>
              <a:rPr lang="en-US" b="1" dirty="0" smtClean="0">
                <a:solidFill>
                  <a:srgbClr val="FF0000"/>
                </a:solidFill>
                <a:cs typeface="Bangna New" panose="02000506000000020004" pitchFamily="2" charset="0"/>
              </a:rPr>
              <a:t>    pane</a:t>
            </a:r>
            <a:endParaRPr lang="th-TH" b="1" dirty="0">
              <a:solidFill>
                <a:srgbClr val="FF0000"/>
              </a:solidFill>
              <a:cs typeface="Bangna New" panose="02000506000000020004" pitchFamily="2" charset="0"/>
            </a:endParaRPr>
          </a:p>
        </p:txBody>
      </p:sp>
      <p:sp>
        <p:nvSpPr>
          <p:cNvPr id="18" name="TextBox 17"/>
          <p:cNvSpPr txBox="1"/>
          <p:nvPr/>
        </p:nvSpPr>
        <p:spPr>
          <a:xfrm>
            <a:off x="10595587" y="4974423"/>
            <a:ext cx="1732539" cy="646331"/>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6.Reading</a:t>
            </a:r>
          </a:p>
          <a:p>
            <a:r>
              <a:rPr lang="en-US" b="1" dirty="0" smtClean="0">
                <a:solidFill>
                  <a:srgbClr val="FF0000"/>
                </a:solidFill>
                <a:cs typeface="Bangna New" panose="02000506000000020004" pitchFamily="2" charset="0"/>
              </a:rPr>
              <a:t>   pane</a:t>
            </a:r>
            <a:endParaRPr lang="th-TH" b="1" dirty="0">
              <a:solidFill>
                <a:srgbClr val="FF0000"/>
              </a:solidFill>
              <a:cs typeface="Bangna New" panose="02000506000000020004" pitchFamily="2" charset="0"/>
            </a:endParaRPr>
          </a:p>
        </p:txBody>
      </p:sp>
      <p:cxnSp>
        <p:nvCxnSpPr>
          <p:cNvPr id="19" name="Straight Arrow Connector 18"/>
          <p:cNvCxnSpPr/>
          <p:nvPr/>
        </p:nvCxnSpPr>
        <p:spPr>
          <a:xfrm>
            <a:off x="1675946" y="2242385"/>
            <a:ext cx="34195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1675945" y="2588768"/>
            <a:ext cx="34195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681895" y="3487868"/>
            <a:ext cx="368137" cy="12583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786215" y="6024800"/>
            <a:ext cx="231690" cy="28143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10641309" y="3487867"/>
            <a:ext cx="34195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9857836" y="5451477"/>
            <a:ext cx="88318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2092844" y="6194452"/>
            <a:ext cx="1276389" cy="195184"/>
          </a:xfrm>
          <a:prstGeom prst="rect">
            <a:avLst/>
          </a:prstGeom>
          <a:noFill/>
          <a:ln w="38100">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7" name="Rectangle 26"/>
          <p:cNvSpPr/>
          <p:nvPr/>
        </p:nvSpPr>
        <p:spPr>
          <a:xfrm>
            <a:off x="3426459" y="2981048"/>
            <a:ext cx="7111902" cy="3425244"/>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6" name="Content Placeholder 9"/>
          <p:cNvSpPr txBox="1">
            <a:spLocks/>
          </p:cNvSpPr>
          <p:nvPr/>
        </p:nvSpPr>
        <p:spPr>
          <a:xfrm>
            <a:off x="838200" y="1244643"/>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Microsoft </a:t>
            </a:r>
            <a:r>
              <a:rPr lang="en-US" sz="2400" dirty="0" smtClean="0"/>
              <a:t>Outlook</a:t>
            </a:r>
            <a:endParaRPr lang="en-US" sz="2400" dirty="0"/>
          </a:p>
        </p:txBody>
      </p:sp>
    </p:spTree>
    <p:extLst>
      <p:ext uri="{BB962C8B-B14F-4D97-AF65-F5344CB8AC3E}">
        <p14:creationId xmlns:p14="http://schemas.microsoft.com/office/powerpoint/2010/main" val="2456487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wipe(down)">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par>
                                <p:cTn id="31" presetID="22" presetClass="entr" presetSubtype="8"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par>
                                <p:cTn id="42" presetID="22" presetClass="entr" presetSubtype="8"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par>
                                <p:cTn id="53" presetID="22" presetClass="entr" presetSubtype="8"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500"/>
                                        <p:tgtEl>
                                          <p:spTgt spid="2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right)">
                                      <p:cBhvr>
                                        <p:cTn id="63" dur="500"/>
                                        <p:tgtEl>
                                          <p:spTgt spid="23"/>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right)">
                                      <p:cBhvr>
                                        <p:cTn id="66" dur="500"/>
                                        <p:tgtEl>
                                          <p:spTgt spid="17"/>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nodeType="click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500"/>
                                        <p:tgtEl>
                                          <p:spTgt spid="2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right)">
                                      <p:cBhvr>
                                        <p:cTn id="77" dur="500"/>
                                        <p:tgtEl>
                                          <p:spTgt spid="18"/>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right)">
                                      <p:cBhvr>
                                        <p:cTn id="8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p:bldP spid="14" grpId="0"/>
      <p:bldP spid="15" grpId="0"/>
      <p:bldP spid="16" grpId="0"/>
      <p:bldP spid="17" grpId="0"/>
      <p:bldP spid="18" grpId="0"/>
      <p:bldP spid="25" grpId="0" animBg="1"/>
      <p:bldP spid="27" grpId="0" animBg="1"/>
      <p:bldP spid="26"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144" y="3588911"/>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p:cNvPicPr>
            <a:picLocks noChangeAspect="1"/>
          </p:cNvPicPr>
          <p:nvPr/>
        </p:nvPicPr>
        <p:blipFill rotWithShape="1">
          <a:blip r:embed="rId2">
            <a:extLst>
              <a:ext uri="{28A0092B-C50C-407E-A947-70E740481C1C}">
                <a14:useLocalDpi xmlns:a14="http://schemas.microsoft.com/office/drawing/2010/main" val="0"/>
              </a:ext>
            </a:extLst>
          </a:blip>
          <a:srcRect r="11040"/>
          <a:stretch/>
        </p:blipFill>
        <p:spPr>
          <a:xfrm>
            <a:off x="1010449" y="1992558"/>
            <a:ext cx="10628558" cy="117951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067" y="4341814"/>
            <a:ext cx="9445625" cy="1569760"/>
          </a:xfrm>
          <a:prstGeom prst="rect">
            <a:avLst/>
          </a:prstGeom>
        </p:spPr>
      </p:pic>
      <p:sp>
        <p:nvSpPr>
          <p:cNvPr id="8" name="Content Placeholder 9"/>
          <p:cNvSpPr txBox="1">
            <a:spLocks/>
          </p:cNvSpPr>
          <p:nvPr/>
        </p:nvSpPr>
        <p:spPr>
          <a:xfrm>
            <a:off x="838200" y="1244643"/>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Tab Home</a:t>
            </a:r>
            <a:endParaRPr lang="en-US" sz="2400" dirty="0"/>
          </a:p>
        </p:txBody>
      </p:sp>
      <p:sp>
        <p:nvSpPr>
          <p:cNvPr id="9" name="Content Placeholder 9"/>
          <p:cNvSpPr txBox="1">
            <a:spLocks/>
          </p:cNvSpPr>
          <p:nvPr/>
        </p:nvSpPr>
        <p:spPr>
          <a:xfrm>
            <a:off x="1198808" y="3647687"/>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Tab </a:t>
            </a:r>
            <a:r>
              <a:rPr lang="en-US" sz="2400" dirty="0" smtClean="0"/>
              <a:t>SEND/RECEIVE</a:t>
            </a:r>
            <a:endParaRPr lang="en-US" sz="2400" dirty="0"/>
          </a:p>
        </p:txBody>
      </p:sp>
    </p:spTree>
    <p:extLst>
      <p:ext uri="{BB962C8B-B14F-4D97-AF65-F5344CB8AC3E}">
        <p14:creationId xmlns:p14="http://schemas.microsoft.com/office/powerpoint/2010/main" val="1833296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down)">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144" y="3588911"/>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p:cNvSpPr>
            <a:spLocks noGrp="1"/>
          </p:cNvSpPr>
          <p:nvPr>
            <p:ph idx="1"/>
          </p:nvPr>
        </p:nvSpPr>
        <p:spPr>
          <a:xfrm>
            <a:off x="838200" y="1213772"/>
            <a:ext cx="10515600" cy="680510"/>
          </a:xfrm>
        </p:spPr>
        <p:txBody>
          <a:bodyPr/>
          <a:lstStyle/>
          <a:p>
            <a:pPr marL="0" indent="0">
              <a:buNone/>
            </a:pPr>
            <a:r>
              <a:rPr lang="en-US" sz="2400" dirty="0" smtClean="0"/>
              <a:t>Tab FOLDER</a:t>
            </a:r>
            <a:endParaRPr lang="en-US" sz="2400"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249"/>
          <a:stretch/>
        </p:blipFill>
        <p:spPr>
          <a:xfrm>
            <a:off x="1023934" y="1894282"/>
            <a:ext cx="10693450" cy="1382713"/>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11407"/>
          <a:stretch/>
        </p:blipFill>
        <p:spPr>
          <a:xfrm>
            <a:off x="1391574" y="4371993"/>
            <a:ext cx="10381326" cy="1259881"/>
          </a:xfrm>
          <a:prstGeom prst="rect">
            <a:avLst/>
          </a:prstGeom>
        </p:spPr>
      </p:pic>
      <p:sp>
        <p:nvSpPr>
          <p:cNvPr id="7" name="Content Placeholder 1"/>
          <p:cNvSpPr txBox="1">
            <a:spLocks/>
          </p:cNvSpPr>
          <p:nvPr/>
        </p:nvSpPr>
        <p:spPr>
          <a:xfrm>
            <a:off x="838200" y="3862255"/>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400" dirty="0">
              <a:latin typeface="Microsoft YaHei" panose="020B0503020204020204" pitchFamily="34" charset="-122"/>
              <a:cs typeface="Bangna New" panose="02000506000000020004" pitchFamily="2" charset="0"/>
            </a:endParaRPr>
          </a:p>
        </p:txBody>
      </p:sp>
      <p:sp>
        <p:nvSpPr>
          <p:cNvPr id="8" name="Content Placeholder 9"/>
          <p:cNvSpPr txBox="1">
            <a:spLocks/>
          </p:cNvSpPr>
          <p:nvPr/>
        </p:nvSpPr>
        <p:spPr>
          <a:xfrm>
            <a:off x="1198808" y="3593899"/>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Tab </a:t>
            </a:r>
            <a:r>
              <a:rPr lang="en-US" sz="2400" dirty="0" smtClean="0"/>
              <a:t>VIEW</a:t>
            </a:r>
            <a:endParaRPr lang="en-US" sz="2400" dirty="0"/>
          </a:p>
        </p:txBody>
      </p:sp>
    </p:spTree>
    <p:extLst>
      <p:ext uri="{BB962C8B-B14F-4D97-AF65-F5344CB8AC3E}">
        <p14:creationId xmlns:p14="http://schemas.microsoft.com/office/powerpoint/2010/main" val="3334778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down)">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Search e-mail or </a:t>
            </a:r>
            <a:r>
              <a:rPr lang="en-US" sz="2400" dirty="0"/>
              <a:t>Messages</a:t>
            </a:r>
          </a:p>
          <a:p>
            <a:pPr marL="0" indent="0">
              <a:buNone/>
            </a:pPr>
            <a:endParaRPr lang="en-US" sz="2400" dirty="0"/>
          </a:p>
          <a:p>
            <a:pPr marL="0" indent="0">
              <a:buFont typeface="Arial" panose="020B0604020202020204" pitchFamily="34" charset="0"/>
              <a:buNone/>
            </a:pPr>
            <a:endParaRPr lang="en-US" sz="2400" dirty="0"/>
          </a:p>
        </p:txBody>
      </p:sp>
      <p:pic>
        <p:nvPicPr>
          <p:cNvPr id="2" name="Picture 1"/>
          <p:cNvPicPr>
            <a:picLocks noChangeAspect="1"/>
          </p:cNvPicPr>
          <p:nvPr/>
        </p:nvPicPr>
        <p:blipFill>
          <a:blip r:embed="rId2"/>
          <a:stretch>
            <a:fillRect/>
          </a:stretch>
        </p:blipFill>
        <p:spPr>
          <a:xfrm>
            <a:off x="4083643" y="2110182"/>
            <a:ext cx="7384457" cy="4310602"/>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6862790" y="3377270"/>
            <a:ext cx="3705424" cy="7170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8" name="TextBox 7"/>
          <p:cNvSpPr txBox="1"/>
          <p:nvPr/>
        </p:nvSpPr>
        <p:spPr>
          <a:xfrm>
            <a:off x="5647871" y="3352944"/>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Click.</a:t>
            </a:r>
            <a:endParaRPr lang="th-TH" b="1" dirty="0">
              <a:solidFill>
                <a:srgbClr val="FF0000"/>
              </a:solidFill>
              <a:cs typeface="Bangna New" panose="02000506000000020004" pitchFamily="2" charset="0"/>
            </a:endParaRPr>
          </a:p>
        </p:txBody>
      </p:sp>
      <p:cxnSp>
        <p:nvCxnSpPr>
          <p:cNvPr id="9" name="Straight Arrow Connector 8"/>
          <p:cNvCxnSpPr/>
          <p:nvPr/>
        </p:nvCxnSpPr>
        <p:spPr>
          <a:xfrm>
            <a:off x="6348221" y="3722276"/>
            <a:ext cx="91354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838200" y="1801949"/>
            <a:ext cx="3124200" cy="1754326"/>
          </a:xfrm>
          <a:prstGeom prst="rect">
            <a:avLst/>
          </a:prstGeom>
        </p:spPr>
        <p:txBody>
          <a:bodyPr wrap="square">
            <a:spAutoFit/>
          </a:bodyPr>
          <a:lstStyle/>
          <a:p>
            <a:r>
              <a:rPr lang="en-US" dirty="0"/>
              <a:t>Search for messages and people in Outlook.com and Outlook on the web by using the Search Mail and People box at the top of the page.</a:t>
            </a:r>
          </a:p>
        </p:txBody>
      </p:sp>
    </p:spTree>
    <p:extLst>
      <p:ext uri="{BB962C8B-B14F-4D97-AF65-F5344CB8AC3E}">
        <p14:creationId xmlns:p14="http://schemas.microsoft.com/office/powerpoint/2010/main" val="1258580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2" presetClass="entr" presetSubtype="8"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P spid="8"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2"/>
          <a:stretch>
            <a:fillRect/>
          </a:stretch>
        </p:blipFill>
        <p:spPr>
          <a:xfrm>
            <a:off x="527385" y="2650869"/>
            <a:ext cx="5371429" cy="1184779"/>
          </a:xfrm>
          <a:prstGeom prst="rect">
            <a:avLst/>
          </a:prstGeom>
        </p:spPr>
      </p:pic>
      <p:sp>
        <p:nvSpPr>
          <p:cNvPr id="10" name="Rectangle 9"/>
          <p:cNvSpPr/>
          <p:nvPr/>
        </p:nvSpPr>
        <p:spPr>
          <a:xfrm>
            <a:off x="6115739" y="2326391"/>
            <a:ext cx="5351530" cy="369332"/>
          </a:xfrm>
          <a:prstGeom prst="rect">
            <a:avLst/>
          </a:prstGeom>
        </p:spPr>
        <p:txBody>
          <a:bodyPr wrap="none">
            <a:spAutoFit/>
          </a:bodyPr>
          <a:lstStyle/>
          <a:p>
            <a:r>
              <a:rPr lang="en-US" dirty="0">
                <a:latin typeface="Microsoft YaHei" panose="020B0503020204020204" pitchFamily="34" charset="-122"/>
                <a:ea typeface="Microsoft YaHei" panose="020B0503020204020204" pitchFamily="34" charset="-122"/>
                <a:cs typeface="Bangna New" panose="02000506000000020004" pitchFamily="2" charset="0"/>
                <a:hlinkClick r:id="rId3"/>
              </a:rPr>
              <a:t>http://</a:t>
            </a:r>
            <a:r>
              <a:rPr lang="en-US" dirty="0" smtClean="0">
                <a:latin typeface="Microsoft YaHei" panose="020B0503020204020204" pitchFamily="34" charset="-122"/>
                <a:ea typeface="Microsoft YaHei" panose="020B0503020204020204" pitchFamily="34" charset="-122"/>
                <a:cs typeface="Bangna New" panose="02000506000000020004" pitchFamily="2" charset="0"/>
                <a:hlinkClick r:id="rId3"/>
              </a:rPr>
              <a:t>www.sanook.com/</a:t>
            </a:r>
            <a:r>
              <a:rPr lang="en-US" dirty="0">
                <a:latin typeface="Microsoft YaHei" panose="020B0503020204020204" pitchFamily="34" charset="-122"/>
                <a:ea typeface="Microsoft YaHei" panose="020B0503020204020204" pitchFamily="34" charset="-122"/>
                <a:cs typeface="Bangna New" panose="02000506000000020004" pitchFamily="2" charset="0"/>
              </a:rPr>
              <a:t> </a:t>
            </a:r>
            <a:r>
              <a:rPr lang="en-US" dirty="0" smtClean="0">
                <a:latin typeface="Microsoft YaHei" panose="020B0503020204020204" pitchFamily="34" charset="-122"/>
                <a:ea typeface="Microsoft YaHei" panose="020B0503020204020204" pitchFamily="34" charset="-122"/>
                <a:cs typeface="Bangna New" panose="02000506000000020004" pitchFamily="2" charset="0"/>
              </a:rPr>
              <a:t> into </a:t>
            </a:r>
            <a:r>
              <a:rPr lang="en-US" dirty="0">
                <a:latin typeface="Microsoft YaHei" panose="020B0503020204020204" pitchFamily="34" charset="-122"/>
                <a:ea typeface="Microsoft YaHei" panose="020B0503020204020204" pitchFamily="34" charset="-122"/>
                <a:cs typeface="Bangna New" panose="02000506000000020004" pitchFamily="2" charset="0"/>
              </a:rPr>
              <a:t>the address bar</a:t>
            </a:r>
            <a:r>
              <a:rPr lang="th-TH" dirty="0">
                <a:latin typeface="Microsoft YaHei" panose="020B0503020204020204" pitchFamily="34" charset="-122"/>
                <a:ea typeface="Microsoft YaHei" panose="020B0503020204020204" pitchFamily="34" charset="-122"/>
                <a:cs typeface="Bangna New" panose="02000506000000020004" pitchFamily="2" charset="0"/>
              </a:rPr>
              <a:t>.</a:t>
            </a:r>
            <a:endParaRPr lang="en-US" dirty="0">
              <a:latin typeface="Microsoft YaHei" panose="020B0503020204020204" pitchFamily="34" charset="-122"/>
              <a:ea typeface="Microsoft YaHei" panose="020B0503020204020204" pitchFamily="34" charset="-122"/>
              <a:cs typeface="Bangna New" panose="02000506000000020004" pitchFamily="2" charset="0"/>
            </a:endParaRPr>
          </a:p>
        </p:txBody>
      </p:sp>
      <p:pic>
        <p:nvPicPr>
          <p:cNvPr id="8" name="Picture 7"/>
          <p:cNvPicPr>
            <a:picLocks noChangeAspect="1"/>
          </p:cNvPicPr>
          <p:nvPr/>
        </p:nvPicPr>
        <p:blipFill>
          <a:blip r:embed="rId4"/>
          <a:stretch>
            <a:fillRect/>
          </a:stretch>
        </p:blipFill>
        <p:spPr>
          <a:xfrm>
            <a:off x="527385" y="4819602"/>
            <a:ext cx="5371429" cy="1485714"/>
          </a:xfrm>
          <a:prstGeom prst="rect">
            <a:avLst/>
          </a:prstGeom>
        </p:spPr>
      </p:pic>
      <p:sp>
        <p:nvSpPr>
          <p:cNvPr id="15" name="Rectangle 14"/>
          <p:cNvSpPr/>
          <p:nvPr/>
        </p:nvSpPr>
        <p:spPr>
          <a:xfrm>
            <a:off x="6078450" y="4526033"/>
            <a:ext cx="5529014" cy="369332"/>
          </a:xfrm>
          <a:prstGeom prst="rect">
            <a:avLst/>
          </a:prstGeom>
        </p:spPr>
        <p:txBody>
          <a:bodyPr wrap="none">
            <a:spAutoFit/>
          </a:bodyPr>
          <a:lstStyle/>
          <a:p>
            <a:r>
              <a:rPr lang="en-US" dirty="0" smtClean="0">
                <a:latin typeface="Microsoft YaHei" panose="020B0503020204020204" pitchFamily="34" charset="-122"/>
                <a:ea typeface="Microsoft YaHei" panose="020B0503020204020204" pitchFamily="34" charset="-122"/>
                <a:cs typeface="Bangna New" panose="02000506000000020004" pitchFamily="2" charset="0"/>
                <a:hlinkClick r:id="rId5"/>
              </a:rPr>
              <a:t>https://www</a:t>
            </a:r>
            <a:r>
              <a:rPr lang="th-TH" dirty="0" smtClean="0">
                <a:latin typeface="Microsoft YaHei" panose="020B0503020204020204" pitchFamily="34" charset="-122"/>
                <a:ea typeface="Microsoft YaHei" panose="020B0503020204020204" pitchFamily="34" charset="-122"/>
                <a:cs typeface="Bangna New" panose="02000506000000020004" pitchFamily="2" charset="0"/>
                <a:hlinkClick r:id="rId5"/>
              </a:rPr>
              <a:t>.</a:t>
            </a:r>
            <a:r>
              <a:rPr lang="en-US" dirty="0" smtClean="0">
                <a:latin typeface="Microsoft YaHei" panose="020B0503020204020204" pitchFamily="34" charset="-122"/>
                <a:ea typeface="Microsoft YaHei" panose="020B0503020204020204" pitchFamily="34" charset="-122"/>
                <a:cs typeface="Bangna New" panose="02000506000000020004" pitchFamily="2" charset="0"/>
                <a:hlinkClick r:id="rId5"/>
              </a:rPr>
              <a:t>facebook.com</a:t>
            </a:r>
            <a:r>
              <a:rPr lang="en-US" dirty="0" smtClean="0">
                <a:latin typeface="Microsoft YaHei" panose="020B0503020204020204" pitchFamily="34" charset="-122"/>
                <a:ea typeface="Microsoft YaHei" panose="020B0503020204020204" pitchFamily="34" charset="-122"/>
                <a:cs typeface="Bangna New" panose="02000506000000020004" pitchFamily="2" charset="0"/>
              </a:rPr>
              <a:t> into </a:t>
            </a:r>
            <a:r>
              <a:rPr lang="en-US" dirty="0">
                <a:latin typeface="Microsoft YaHei" panose="020B0503020204020204" pitchFamily="34" charset="-122"/>
                <a:ea typeface="Microsoft YaHei" panose="020B0503020204020204" pitchFamily="34" charset="-122"/>
                <a:cs typeface="Bangna New" panose="02000506000000020004" pitchFamily="2" charset="0"/>
              </a:rPr>
              <a:t>the address bar</a:t>
            </a:r>
            <a:r>
              <a:rPr lang="th-TH" dirty="0">
                <a:latin typeface="Microsoft YaHei" panose="020B0503020204020204" pitchFamily="34" charset="-122"/>
                <a:ea typeface="Microsoft YaHei" panose="020B0503020204020204" pitchFamily="34" charset="-122"/>
                <a:cs typeface="Bangna New" panose="02000506000000020004" pitchFamily="2" charset="0"/>
              </a:rPr>
              <a:t>.</a:t>
            </a:r>
            <a:endParaRPr lang="en-US" dirty="0">
              <a:latin typeface="Microsoft YaHei" panose="020B0503020204020204" pitchFamily="34" charset="-122"/>
              <a:ea typeface="Microsoft YaHei" panose="020B0503020204020204" pitchFamily="34" charset="-122"/>
              <a:cs typeface="Bangna New" panose="02000506000000020004" pitchFamily="2" charset="0"/>
            </a:endParaRPr>
          </a:p>
        </p:txBody>
      </p:sp>
      <p:sp>
        <p:nvSpPr>
          <p:cNvPr id="11" name="Content Placeholder 9"/>
          <p:cNvSpPr txBox="1">
            <a:spLocks/>
          </p:cNvSpPr>
          <p:nvPr/>
        </p:nvSpPr>
        <p:spPr>
          <a:xfrm>
            <a:off x="856676" y="1251805"/>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URLs and the address </a:t>
            </a:r>
            <a:r>
              <a:rPr lang="en-US" sz="2400" dirty="0" smtClean="0"/>
              <a:t>bar</a:t>
            </a:r>
            <a:endParaRPr lang="en-US" sz="2400" dirty="0"/>
          </a:p>
        </p:txBody>
      </p:sp>
      <p:cxnSp>
        <p:nvCxnSpPr>
          <p:cNvPr id="5" name="Elbow Connector 4"/>
          <p:cNvCxnSpPr/>
          <p:nvPr/>
        </p:nvCxnSpPr>
        <p:spPr>
          <a:xfrm flipV="1">
            <a:off x="4147836" y="2511057"/>
            <a:ext cx="1750978" cy="587138"/>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Elbow Connector 12"/>
          <p:cNvCxnSpPr/>
          <p:nvPr/>
        </p:nvCxnSpPr>
        <p:spPr>
          <a:xfrm flipV="1">
            <a:off x="4147835" y="4710699"/>
            <a:ext cx="1750978" cy="587138"/>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8" idx="2"/>
          </p:cNvCxnSpPr>
          <p:nvPr/>
        </p:nvCxnSpPr>
        <p:spPr>
          <a:xfrm>
            <a:off x="3309636" y="2345975"/>
            <a:ext cx="0" cy="80790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2558533" y="1976643"/>
            <a:ext cx="1502206" cy="369332"/>
          </a:xfrm>
          <a:prstGeom prst="rect">
            <a:avLst/>
          </a:prstGeom>
        </p:spPr>
        <p:txBody>
          <a:bodyPr wrap="none">
            <a:spAutoFit/>
          </a:bodyPr>
          <a:lstStyle/>
          <a:p>
            <a:r>
              <a:rPr lang="en-US" dirty="0" smtClean="0">
                <a:latin typeface="Microsoft YaHei" panose="020B0503020204020204" pitchFamily="34" charset="-122"/>
                <a:ea typeface="Microsoft YaHei" panose="020B0503020204020204" pitchFamily="34" charset="-122"/>
              </a:rPr>
              <a:t>Address </a:t>
            </a:r>
            <a:r>
              <a:rPr lang="en-US" dirty="0">
                <a:latin typeface="Microsoft YaHei" panose="020B0503020204020204" pitchFamily="34" charset="-122"/>
                <a:ea typeface="Microsoft YaHei" panose="020B0503020204020204" pitchFamily="34" charset="-122"/>
              </a:rPr>
              <a:t>bar</a:t>
            </a:r>
          </a:p>
        </p:txBody>
      </p:sp>
    </p:spTree>
    <p:extLst>
      <p:ext uri="{BB962C8B-B14F-4D97-AF65-F5344CB8AC3E}">
        <p14:creationId xmlns:p14="http://schemas.microsoft.com/office/powerpoint/2010/main" val="158754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1" grpId="0" build="p"/>
      <p:bldP spid="1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New Contact</a:t>
            </a:r>
            <a:endParaRPr lang="en-US" sz="2400" dirty="0"/>
          </a:p>
          <a:p>
            <a:pPr marL="0" indent="0">
              <a:buFont typeface="Arial" panose="020B0604020202020204" pitchFamily="34" charset="0"/>
              <a:buNone/>
            </a:pPr>
            <a:endParaRPr lang="en-US" sz="2400" dirty="0"/>
          </a:p>
        </p:txBody>
      </p:sp>
      <p:pic>
        <p:nvPicPr>
          <p:cNvPr id="2" name="Picture 1"/>
          <p:cNvPicPr>
            <a:picLocks noChangeAspect="1"/>
          </p:cNvPicPr>
          <p:nvPr/>
        </p:nvPicPr>
        <p:blipFill>
          <a:blip r:embed="rId2"/>
          <a:stretch>
            <a:fillRect/>
          </a:stretch>
        </p:blipFill>
        <p:spPr>
          <a:xfrm>
            <a:off x="994363" y="1894282"/>
            <a:ext cx="2542857" cy="1142857"/>
          </a:xfrm>
          <a:prstGeom prst="rect">
            <a:avLst/>
          </a:prstGeom>
        </p:spPr>
      </p:pic>
      <p:pic>
        <p:nvPicPr>
          <p:cNvPr id="3" name="Picture 2"/>
          <p:cNvPicPr>
            <a:picLocks noChangeAspect="1"/>
          </p:cNvPicPr>
          <p:nvPr/>
        </p:nvPicPr>
        <p:blipFill>
          <a:blip r:embed="rId3"/>
          <a:stretch>
            <a:fillRect/>
          </a:stretch>
        </p:blipFill>
        <p:spPr>
          <a:xfrm>
            <a:off x="1437219" y="3037139"/>
            <a:ext cx="1657143" cy="1885714"/>
          </a:xfrm>
          <a:prstGeom prst="rect">
            <a:avLst/>
          </a:prstGeom>
        </p:spPr>
      </p:pic>
      <p:pic>
        <p:nvPicPr>
          <p:cNvPr id="4" name="Picture 3"/>
          <p:cNvPicPr>
            <a:picLocks noChangeAspect="1"/>
          </p:cNvPicPr>
          <p:nvPr/>
        </p:nvPicPr>
        <p:blipFill>
          <a:blip r:embed="rId4"/>
          <a:stretch>
            <a:fillRect/>
          </a:stretch>
        </p:blipFill>
        <p:spPr>
          <a:xfrm>
            <a:off x="4396375" y="1894282"/>
            <a:ext cx="6957425" cy="4450306"/>
          </a:xfrm>
          <a:prstGeom prst="rect">
            <a:avLst/>
          </a:prstGeom>
        </p:spPr>
      </p:pic>
      <p:sp>
        <p:nvSpPr>
          <p:cNvPr id="7" name="Rectangle 6"/>
          <p:cNvSpPr/>
          <p:nvPr/>
        </p:nvSpPr>
        <p:spPr>
          <a:xfrm>
            <a:off x="1268507" y="2216251"/>
            <a:ext cx="670560" cy="7170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8" name="TextBox 7"/>
          <p:cNvSpPr txBox="1"/>
          <p:nvPr/>
        </p:nvSpPr>
        <p:spPr>
          <a:xfrm>
            <a:off x="430306" y="1846919"/>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1.Click.</a:t>
            </a:r>
            <a:endParaRPr lang="th-TH" b="1" dirty="0">
              <a:solidFill>
                <a:srgbClr val="FF0000"/>
              </a:solidFill>
              <a:cs typeface="Bangna New" panose="02000506000000020004" pitchFamily="2" charset="0"/>
            </a:endParaRPr>
          </a:p>
        </p:txBody>
      </p:sp>
      <p:cxnSp>
        <p:nvCxnSpPr>
          <p:cNvPr id="9" name="Straight Arrow Connector 8"/>
          <p:cNvCxnSpPr/>
          <p:nvPr/>
        </p:nvCxnSpPr>
        <p:spPr>
          <a:xfrm>
            <a:off x="926547" y="2229786"/>
            <a:ext cx="208609" cy="31492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437218" y="3687571"/>
            <a:ext cx="1657143" cy="3477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1" name="TextBox 10"/>
          <p:cNvSpPr txBox="1"/>
          <p:nvPr/>
        </p:nvSpPr>
        <p:spPr>
          <a:xfrm>
            <a:off x="269876" y="3318238"/>
            <a:ext cx="2334682"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2.Contact</a:t>
            </a:r>
            <a:endParaRPr lang="th-TH" b="1" dirty="0">
              <a:solidFill>
                <a:srgbClr val="FF0000"/>
              </a:solidFill>
              <a:cs typeface="Bangna New" panose="02000506000000020004" pitchFamily="2" charset="0"/>
            </a:endParaRPr>
          </a:p>
        </p:txBody>
      </p:sp>
      <p:cxnSp>
        <p:nvCxnSpPr>
          <p:cNvPr id="12" name="Straight Arrow Connector 11"/>
          <p:cNvCxnSpPr/>
          <p:nvPr/>
        </p:nvCxnSpPr>
        <p:spPr>
          <a:xfrm>
            <a:off x="1030851" y="3655750"/>
            <a:ext cx="341959" cy="1603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857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22" presetClass="entr" presetSubtype="8"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down)">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P spid="8" grpId="0"/>
      <p:bldP spid="10" grpId="0" animBg="1"/>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Users\NAHATH~1\AppData\Local\Temp\SNAGHTML4a4f08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005118"/>
            <a:ext cx="672465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3"/>
          <a:stretch>
            <a:fillRect/>
          </a:stretch>
        </p:blipFill>
        <p:spPr>
          <a:xfrm>
            <a:off x="1067749" y="4394258"/>
            <a:ext cx="6314286" cy="1657143"/>
          </a:xfrm>
          <a:prstGeom prst="rect">
            <a:avLst/>
          </a:prstGeom>
        </p:spPr>
      </p:pic>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Signature</a:t>
            </a:r>
            <a:endParaRPr lang="en-US" sz="2400" dirty="0"/>
          </a:p>
        </p:txBody>
      </p:sp>
      <p:sp>
        <p:nvSpPr>
          <p:cNvPr id="8" name="TextBox 7"/>
          <p:cNvSpPr txBox="1"/>
          <p:nvPr/>
        </p:nvSpPr>
        <p:spPr>
          <a:xfrm>
            <a:off x="977355" y="2969504"/>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1. Click.</a:t>
            </a:r>
            <a:endParaRPr lang="th-TH" b="1" dirty="0">
              <a:solidFill>
                <a:srgbClr val="FF0000"/>
              </a:solidFill>
              <a:cs typeface="Bangna New" panose="02000506000000020004" pitchFamily="2" charset="0"/>
            </a:endParaRPr>
          </a:p>
        </p:txBody>
      </p:sp>
      <p:cxnSp>
        <p:nvCxnSpPr>
          <p:cNvPr id="9" name="Straight Arrow Connector 8"/>
          <p:cNvCxnSpPr/>
          <p:nvPr/>
        </p:nvCxnSpPr>
        <p:spPr>
          <a:xfrm>
            <a:off x="2019190" y="3208612"/>
            <a:ext cx="226424" cy="28477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757882" y="1625624"/>
            <a:ext cx="10787743" cy="369332"/>
          </a:xfrm>
          <a:prstGeom prst="rect">
            <a:avLst/>
          </a:prstGeom>
        </p:spPr>
        <p:txBody>
          <a:bodyPr wrap="square">
            <a:spAutoFit/>
          </a:bodyPr>
          <a:lstStyle/>
          <a:p>
            <a:pPr algn="thaiDist"/>
            <a:r>
              <a:rPr lang="en-US" dirty="0" smtClean="0"/>
              <a:t>File &gt;&gt; Options &gt;&gt; Tab “</a:t>
            </a:r>
            <a:r>
              <a:rPr lang="en-US" dirty="0"/>
              <a:t>Mail”&gt;&gt; </a:t>
            </a:r>
            <a:r>
              <a:rPr lang="en-US" dirty="0" smtClean="0"/>
              <a:t>Signatures  </a:t>
            </a:r>
            <a:endParaRPr lang="en-US" dirty="0"/>
          </a:p>
        </p:txBody>
      </p:sp>
      <p:sp>
        <p:nvSpPr>
          <p:cNvPr id="12" name="Rectangle 11"/>
          <p:cNvSpPr/>
          <p:nvPr/>
        </p:nvSpPr>
        <p:spPr>
          <a:xfrm>
            <a:off x="1828909" y="3623610"/>
            <a:ext cx="833410" cy="2860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3" name="TextBox 12"/>
          <p:cNvSpPr txBox="1"/>
          <p:nvPr/>
        </p:nvSpPr>
        <p:spPr>
          <a:xfrm>
            <a:off x="6698088" y="3734572"/>
            <a:ext cx="1855471"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2. Add Name</a:t>
            </a:r>
            <a:endParaRPr lang="th-TH" b="1" dirty="0">
              <a:solidFill>
                <a:srgbClr val="FF0000"/>
              </a:solidFill>
              <a:cs typeface="Bangna New" panose="02000506000000020004" pitchFamily="2" charset="0"/>
            </a:endParaRPr>
          </a:p>
        </p:txBody>
      </p:sp>
      <p:sp>
        <p:nvSpPr>
          <p:cNvPr id="16" name="TextBox 15"/>
          <p:cNvSpPr txBox="1"/>
          <p:nvPr/>
        </p:nvSpPr>
        <p:spPr>
          <a:xfrm>
            <a:off x="5473173" y="4968631"/>
            <a:ext cx="1855471"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3. Ok</a:t>
            </a:r>
            <a:endParaRPr lang="th-TH" b="1" dirty="0">
              <a:solidFill>
                <a:srgbClr val="FF0000"/>
              </a:solidFill>
              <a:cs typeface="Bangna New" panose="02000506000000020004" pitchFamily="2" charset="0"/>
            </a:endParaRPr>
          </a:p>
        </p:txBody>
      </p:sp>
      <p:pic>
        <p:nvPicPr>
          <p:cNvPr id="2052" name="Picture 4" descr="C:\Users\NAHATH~1\AppData\Local\Temp\SNAGHTML4a735b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3966" y="3696631"/>
            <a:ext cx="2076450" cy="11049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cxnSp>
        <p:nvCxnSpPr>
          <p:cNvPr id="14" name="Straight Arrow Connector 13"/>
          <p:cNvCxnSpPr/>
          <p:nvPr/>
        </p:nvCxnSpPr>
        <p:spPr>
          <a:xfrm flipH="1">
            <a:off x="5961779" y="3900434"/>
            <a:ext cx="623097" cy="39068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5358346" y="4606636"/>
            <a:ext cx="1616" cy="52785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086304" y="5296489"/>
            <a:ext cx="1855471"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4. Signature</a:t>
            </a:r>
            <a:endParaRPr lang="th-TH" b="1" dirty="0">
              <a:solidFill>
                <a:srgbClr val="FF0000"/>
              </a:solidFill>
              <a:cs typeface="Bangna New" panose="02000506000000020004" pitchFamily="2" charset="0"/>
            </a:endParaRPr>
          </a:p>
        </p:txBody>
      </p:sp>
      <p:cxnSp>
        <p:nvCxnSpPr>
          <p:cNvPr id="21" name="Straight Arrow Connector 20"/>
          <p:cNvCxnSpPr/>
          <p:nvPr/>
        </p:nvCxnSpPr>
        <p:spPr>
          <a:xfrm flipH="1" flipV="1">
            <a:off x="6898019" y="5461000"/>
            <a:ext cx="1075074" cy="135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915943" y="6051401"/>
            <a:ext cx="1855471"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5. Ok</a:t>
            </a:r>
            <a:endParaRPr lang="th-TH" b="1" dirty="0">
              <a:solidFill>
                <a:srgbClr val="FF0000"/>
              </a:solidFill>
              <a:cs typeface="Bangna New" panose="02000506000000020004" pitchFamily="2" charset="0"/>
            </a:endParaRPr>
          </a:p>
        </p:txBody>
      </p:sp>
      <p:cxnSp>
        <p:nvCxnSpPr>
          <p:cNvPr id="24" name="Straight Arrow Connector 23"/>
          <p:cNvCxnSpPr/>
          <p:nvPr/>
        </p:nvCxnSpPr>
        <p:spPr>
          <a:xfrm flipH="1">
            <a:off x="6448425" y="6198226"/>
            <a:ext cx="1467519" cy="20373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0616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ipe(down)">
                                      <p:cBhvr>
                                        <p:cTn id="17" dur="5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1"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52"/>
                                        </p:tgtEl>
                                        <p:attrNameLst>
                                          <p:attrName>style.visibility</p:attrName>
                                        </p:attrNameLst>
                                      </p:cBhvr>
                                      <p:to>
                                        <p:strVal val="visible"/>
                                      </p:to>
                                    </p:set>
                                    <p:animEffect transition="in" filter="fade">
                                      <p:cBhvr>
                                        <p:cTn id="33" dur="500"/>
                                        <p:tgtEl>
                                          <p:spTgt spid="205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par>
                                <p:cTn id="39" presetID="22" presetClass="entr" presetSubtype="2"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right)">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par>
                                <p:cTn id="47" presetID="22" presetClass="entr" presetSubtype="4"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nodeType="clickEffect">
                                  <p:stCondLst>
                                    <p:cond delay="0"/>
                                  </p:stCondLst>
                                  <p:childTnLst>
                                    <p:set>
                                      <p:cBhvr>
                                        <p:cTn id="53" dur="1" fill="hold">
                                          <p:stCondLst>
                                            <p:cond delay="0"/>
                                          </p:stCondLst>
                                        </p:cTn>
                                        <p:tgtEl>
                                          <p:spTgt spid="2052"/>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052"/>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13"/>
                                        </p:tgtEl>
                                        <p:attrNameLst>
                                          <p:attrName>style.visibility</p:attrName>
                                        </p:attrNameLst>
                                      </p:cBhvr>
                                      <p:to>
                                        <p:strVal val="hidden"/>
                                      </p:to>
                                    </p:set>
                                  </p:childTnLst>
                                </p:cTn>
                              </p:par>
                              <p:par>
                                <p:cTn id="58" presetID="1" presetClass="exit" presetSubtype="0" fill="hold" nodeType="withEffect">
                                  <p:stCondLst>
                                    <p:cond delay="0"/>
                                  </p:stCondLst>
                                  <p:childTnLst>
                                    <p:set>
                                      <p:cBhvr>
                                        <p:cTn id="59" dur="1" fill="hold">
                                          <p:stCondLst>
                                            <p:cond delay="0"/>
                                          </p:stCondLst>
                                        </p:cTn>
                                        <p:tgtEl>
                                          <p:spTgt spid="14"/>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16"/>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1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2"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right)">
                                      <p:cBhvr>
                                        <p:cTn id="73" dur="500"/>
                                        <p:tgtEl>
                                          <p:spTgt spid="20"/>
                                        </p:tgtEl>
                                      </p:cBhvr>
                                    </p:animEffect>
                                  </p:childTnLst>
                                </p:cTn>
                              </p:par>
                              <p:par>
                                <p:cTn id="74" presetID="22" presetClass="entr" presetSubtype="2" fill="hold"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right)">
                                      <p:cBhvr>
                                        <p:cTn id="76" dur="500"/>
                                        <p:tgtEl>
                                          <p:spTgt spid="21"/>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2" fill="hold" grpId="0" nodeType="click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right)">
                                      <p:cBhvr>
                                        <p:cTn id="81" dur="500"/>
                                        <p:tgtEl>
                                          <p:spTgt spid="23"/>
                                        </p:tgtEl>
                                      </p:cBhvr>
                                    </p:animEffect>
                                  </p:childTnLst>
                                </p:cTn>
                              </p:par>
                              <p:par>
                                <p:cTn id="82" presetID="22" presetClass="entr" presetSubtype="2"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right)">
                                      <p:cBhvr>
                                        <p:cTn id="8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P spid="10" grpId="0"/>
      <p:bldP spid="12" grpId="0" animBg="1"/>
      <p:bldP spid="13" grpId="0"/>
      <p:bldP spid="13" grpId="1"/>
      <p:bldP spid="16" grpId="0"/>
      <p:bldP spid="16" grpId="1"/>
      <p:bldP spid="20" grpId="0"/>
      <p:bldP spid="2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E-mail Importance</a:t>
            </a:r>
            <a:endParaRPr lang="en-US" sz="2400" dirty="0"/>
          </a:p>
        </p:txBody>
      </p:sp>
      <p:sp>
        <p:nvSpPr>
          <p:cNvPr id="2" name="Rectangle 1"/>
          <p:cNvSpPr/>
          <p:nvPr/>
        </p:nvSpPr>
        <p:spPr>
          <a:xfrm>
            <a:off x="838199" y="2058324"/>
            <a:ext cx="10847295" cy="1754326"/>
          </a:xfrm>
          <a:prstGeom prst="rect">
            <a:avLst/>
          </a:prstGeom>
        </p:spPr>
        <p:txBody>
          <a:bodyPr wrap="square">
            <a:spAutoFit/>
          </a:bodyPr>
          <a:lstStyle/>
          <a:p>
            <a:r>
              <a:rPr lang="en-US" dirty="0"/>
              <a:t>Set the level of importance for an email message to indicate whether the message needs the recipients' attention quickly or can be read later. For messages that have an importance-level setting, recipients see a visual indicator in their Inbox</a:t>
            </a:r>
            <a:r>
              <a:rPr lang="en-US" dirty="0" smtClean="0"/>
              <a:t>.</a:t>
            </a:r>
          </a:p>
          <a:p>
            <a:endParaRPr lang="en-US" dirty="0" smtClean="0"/>
          </a:p>
          <a:p>
            <a:r>
              <a:rPr lang="en-US" dirty="0"/>
              <a:t>In the mail message window, on the </a:t>
            </a:r>
            <a:r>
              <a:rPr lang="en-US" b="1" dirty="0"/>
              <a:t>Message tab</a:t>
            </a:r>
            <a:r>
              <a:rPr lang="en-US" dirty="0"/>
              <a:t>, in the </a:t>
            </a:r>
            <a:r>
              <a:rPr lang="en-US" b="1" dirty="0"/>
              <a:t>Options group</a:t>
            </a:r>
            <a:r>
              <a:rPr lang="en-US" dirty="0"/>
              <a:t>, click </a:t>
            </a:r>
            <a:r>
              <a:rPr lang="en-US" b="1" dirty="0"/>
              <a:t>High </a:t>
            </a:r>
            <a:r>
              <a:rPr lang="en-US" b="1" dirty="0" smtClean="0"/>
              <a:t>Importance</a:t>
            </a:r>
            <a:r>
              <a:rPr lang="en-US" b="1" dirty="0"/>
              <a:t> </a:t>
            </a:r>
            <a:r>
              <a:rPr lang="en-US" b="1" dirty="0" smtClean="0"/>
              <a:t>       </a:t>
            </a:r>
          </a:p>
          <a:p>
            <a:r>
              <a:rPr lang="en-US" b="1" dirty="0" smtClean="0"/>
              <a:t>or</a:t>
            </a:r>
            <a:r>
              <a:rPr lang="en-US" b="1" dirty="0"/>
              <a:t> Low Importance</a:t>
            </a:r>
            <a:r>
              <a:rPr lang="en-US" dirty="0"/>
              <a:t>.</a:t>
            </a: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Lst>
          </a:blip>
          <a:stretch>
            <a:fillRect/>
          </a:stretch>
        </p:blipFill>
        <p:spPr>
          <a:xfrm>
            <a:off x="6602506" y="3976692"/>
            <a:ext cx="3805518" cy="1779214"/>
          </a:xfrm>
          <a:prstGeom prst="rect">
            <a:avLst/>
          </a:prstGeom>
        </p:spPr>
      </p:pic>
      <p:sp>
        <p:nvSpPr>
          <p:cNvPr id="5" name="Rectangle 4"/>
          <p:cNvSpPr/>
          <p:nvPr/>
        </p:nvSpPr>
        <p:spPr>
          <a:xfrm>
            <a:off x="7839635" y="4479790"/>
            <a:ext cx="2460812" cy="45528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1077595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1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ircle(in)">
                                      <p:cBhvr>
                                        <p:cTn id="2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 grpId="0"/>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Create an </a:t>
            </a:r>
            <a:r>
              <a:rPr lang="en-US" sz="2400" dirty="0" smtClean="0"/>
              <a:t>e-mail: Attachments</a:t>
            </a:r>
            <a:endParaRPr lang="en-US" sz="2400" dirty="0"/>
          </a:p>
        </p:txBody>
      </p:sp>
      <p:pic>
        <p:nvPicPr>
          <p:cNvPr id="3" name="Picture 2"/>
          <p:cNvPicPr>
            <a:picLocks noChangeAspect="1"/>
          </p:cNvPicPr>
          <p:nvPr/>
        </p:nvPicPr>
        <p:blipFill>
          <a:blip r:embed="rId2"/>
          <a:stretch>
            <a:fillRect/>
          </a:stretch>
        </p:blipFill>
        <p:spPr>
          <a:xfrm>
            <a:off x="2304978" y="2263614"/>
            <a:ext cx="5895238" cy="1457143"/>
          </a:xfrm>
          <a:prstGeom prst="rect">
            <a:avLst/>
          </a:prstGeom>
        </p:spPr>
      </p:pic>
      <p:pic>
        <p:nvPicPr>
          <p:cNvPr id="4" name="Picture 3"/>
          <p:cNvPicPr>
            <a:picLocks noChangeAspect="1"/>
          </p:cNvPicPr>
          <p:nvPr/>
        </p:nvPicPr>
        <p:blipFill>
          <a:blip r:embed="rId3"/>
          <a:stretch>
            <a:fillRect/>
          </a:stretch>
        </p:blipFill>
        <p:spPr>
          <a:xfrm>
            <a:off x="6511470" y="3590493"/>
            <a:ext cx="2873830" cy="1621547"/>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6511470" y="2533158"/>
            <a:ext cx="956130" cy="2644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8" name="TextBox 7"/>
          <p:cNvSpPr txBox="1"/>
          <p:nvPr/>
        </p:nvSpPr>
        <p:spPr>
          <a:xfrm>
            <a:off x="6931957" y="1819825"/>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1.Click.</a:t>
            </a:r>
            <a:endParaRPr lang="th-TH" b="1" dirty="0">
              <a:solidFill>
                <a:srgbClr val="FF0000"/>
              </a:solidFill>
              <a:cs typeface="Bangna New" panose="02000506000000020004" pitchFamily="2" charset="0"/>
            </a:endParaRPr>
          </a:p>
        </p:txBody>
      </p:sp>
      <p:cxnSp>
        <p:nvCxnSpPr>
          <p:cNvPr id="9" name="Straight Arrow Connector 8"/>
          <p:cNvCxnSpPr/>
          <p:nvPr/>
        </p:nvCxnSpPr>
        <p:spPr>
          <a:xfrm flipH="1">
            <a:off x="7264400" y="2163826"/>
            <a:ext cx="203200" cy="29223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579782" y="3110952"/>
            <a:ext cx="1954868"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2. Select file</a:t>
            </a:r>
            <a:endParaRPr lang="th-TH" b="1" dirty="0">
              <a:solidFill>
                <a:srgbClr val="FF0000"/>
              </a:solidFill>
              <a:cs typeface="Bangna New" panose="02000506000000020004" pitchFamily="2" charset="0"/>
            </a:endParaRPr>
          </a:p>
        </p:txBody>
      </p:sp>
      <p:cxnSp>
        <p:nvCxnSpPr>
          <p:cNvPr id="11" name="Straight Arrow Connector 10"/>
          <p:cNvCxnSpPr/>
          <p:nvPr/>
        </p:nvCxnSpPr>
        <p:spPr>
          <a:xfrm flipH="1">
            <a:off x="8912225" y="3454953"/>
            <a:ext cx="203200" cy="29223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7556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P spid="8"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Following Up</a:t>
            </a:r>
            <a:endParaRPr lang="en-US" sz="2400" dirty="0"/>
          </a:p>
        </p:txBody>
      </p:sp>
      <p:sp>
        <p:nvSpPr>
          <p:cNvPr id="2" name="Rectangle 1"/>
          <p:cNvSpPr/>
          <p:nvPr/>
        </p:nvSpPr>
        <p:spPr>
          <a:xfrm>
            <a:off x="838199" y="2058324"/>
            <a:ext cx="10847295" cy="923330"/>
          </a:xfrm>
          <a:prstGeom prst="rect">
            <a:avLst/>
          </a:prstGeom>
        </p:spPr>
        <p:txBody>
          <a:bodyPr wrap="square">
            <a:spAutoFit/>
          </a:bodyPr>
          <a:lstStyle/>
          <a:p>
            <a:r>
              <a:rPr lang="en-US" dirty="0"/>
              <a:t>By flagging e-mail messages, you can track responses to messages that you send. You can also make sure that you follow up on messages that you receive. In either case, you can include a reminder alert.</a:t>
            </a:r>
            <a:endParaRPr lang="en-US" dirty="0" smtClean="0"/>
          </a:p>
        </p:txBody>
      </p:sp>
      <p:pic>
        <p:nvPicPr>
          <p:cNvPr id="4" name="Picture 3"/>
          <p:cNvPicPr>
            <a:picLocks noChangeAspect="1"/>
          </p:cNvPicPr>
          <p:nvPr/>
        </p:nvPicPr>
        <p:blipFill>
          <a:blip r:embed="rId3"/>
          <a:stretch>
            <a:fillRect/>
          </a:stretch>
        </p:blipFill>
        <p:spPr>
          <a:xfrm>
            <a:off x="2796000" y="2911557"/>
            <a:ext cx="6600000" cy="1314286"/>
          </a:xfrm>
          <a:prstGeom prst="rect">
            <a:avLst/>
          </a:prstGeom>
        </p:spPr>
      </p:pic>
      <p:pic>
        <p:nvPicPr>
          <p:cNvPr id="7" name="Picture 6"/>
          <p:cNvPicPr>
            <a:picLocks noChangeAspect="1"/>
          </p:cNvPicPr>
          <p:nvPr/>
        </p:nvPicPr>
        <p:blipFill>
          <a:blip r:embed="rId4"/>
          <a:stretch>
            <a:fillRect/>
          </a:stretch>
        </p:blipFill>
        <p:spPr>
          <a:xfrm>
            <a:off x="7839635" y="4161419"/>
            <a:ext cx="1390476" cy="2342857"/>
          </a:xfrm>
          <a:prstGeom prst="rect">
            <a:avLst/>
          </a:prstGeom>
        </p:spPr>
      </p:pic>
      <p:sp>
        <p:nvSpPr>
          <p:cNvPr id="8" name="Rectangle 7"/>
          <p:cNvSpPr/>
          <p:nvPr/>
        </p:nvSpPr>
        <p:spPr>
          <a:xfrm>
            <a:off x="3217501" y="2911558"/>
            <a:ext cx="754423" cy="5111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9" name="Rectangle 8"/>
          <p:cNvSpPr/>
          <p:nvPr/>
        </p:nvSpPr>
        <p:spPr>
          <a:xfrm>
            <a:off x="7839635" y="3700412"/>
            <a:ext cx="754423" cy="3502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426516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 grpId="0"/>
      <p:bldP spid="8" grpId="0" animBg="1"/>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Create an e-mail</a:t>
            </a:r>
          </a:p>
          <a:p>
            <a:pPr marL="0" indent="0">
              <a:buFont typeface="Arial" panose="020B0604020202020204" pitchFamily="34" charset="0"/>
              <a:buNone/>
            </a:pPr>
            <a:endParaRPr lang="en-US" sz="2400" dirty="0"/>
          </a:p>
        </p:txBody>
      </p:sp>
      <p:pic>
        <p:nvPicPr>
          <p:cNvPr id="7" name="Picture 6"/>
          <p:cNvPicPr>
            <a:picLocks noChangeAspect="1"/>
          </p:cNvPicPr>
          <p:nvPr/>
        </p:nvPicPr>
        <p:blipFill>
          <a:blip r:embed="rId2"/>
          <a:stretch>
            <a:fillRect/>
          </a:stretch>
        </p:blipFill>
        <p:spPr>
          <a:xfrm>
            <a:off x="943964" y="1894282"/>
            <a:ext cx="7142857" cy="3076190"/>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3"/>
          <a:stretch>
            <a:fillRect/>
          </a:stretch>
        </p:blipFill>
        <p:spPr>
          <a:xfrm>
            <a:off x="4226730" y="2933099"/>
            <a:ext cx="6257143" cy="3447619"/>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838201" y="2414738"/>
            <a:ext cx="670560" cy="7170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Box 9"/>
          <p:cNvSpPr txBox="1"/>
          <p:nvPr/>
        </p:nvSpPr>
        <p:spPr>
          <a:xfrm>
            <a:off x="0" y="2045406"/>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1.Click.</a:t>
            </a:r>
            <a:endParaRPr lang="th-TH" b="1" dirty="0">
              <a:solidFill>
                <a:srgbClr val="FF0000"/>
              </a:solidFill>
              <a:cs typeface="Bangna New" panose="02000506000000020004" pitchFamily="2" charset="0"/>
            </a:endParaRPr>
          </a:p>
        </p:txBody>
      </p:sp>
      <p:cxnSp>
        <p:nvCxnSpPr>
          <p:cNvPr id="11" name="Straight Arrow Connector 10"/>
          <p:cNvCxnSpPr/>
          <p:nvPr/>
        </p:nvCxnSpPr>
        <p:spPr>
          <a:xfrm>
            <a:off x="496241" y="2428273"/>
            <a:ext cx="208609" cy="31492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425440" y="4503420"/>
            <a:ext cx="5030494" cy="2667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4" name="TextBox 13"/>
          <p:cNvSpPr txBox="1"/>
          <p:nvPr/>
        </p:nvSpPr>
        <p:spPr>
          <a:xfrm>
            <a:off x="10455934" y="3884059"/>
            <a:ext cx="1560806"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2.Send To</a:t>
            </a:r>
            <a:endParaRPr lang="th-TH" b="1" dirty="0">
              <a:solidFill>
                <a:srgbClr val="FF0000"/>
              </a:solidFill>
              <a:cs typeface="Bangna New" panose="02000506000000020004" pitchFamily="2" charset="0"/>
            </a:endParaRPr>
          </a:p>
        </p:txBody>
      </p:sp>
      <p:cxnSp>
        <p:nvCxnSpPr>
          <p:cNvPr id="15" name="Straight Arrow Connector 14"/>
          <p:cNvCxnSpPr/>
          <p:nvPr/>
        </p:nvCxnSpPr>
        <p:spPr>
          <a:xfrm flipH="1">
            <a:off x="10294644" y="4219563"/>
            <a:ext cx="539749" cy="39971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425440" y="4803948"/>
            <a:ext cx="5030494" cy="266700"/>
          </a:xfrm>
          <a:prstGeom prst="rect">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7" name="Rectangle 16"/>
          <p:cNvSpPr/>
          <p:nvPr/>
        </p:nvSpPr>
        <p:spPr>
          <a:xfrm>
            <a:off x="5425440" y="5097160"/>
            <a:ext cx="5030494" cy="266700"/>
          </a:xfrm>
          <a:prstGeom prst="rect">
            <a:avLst/>
          </a:prstGeom>
          <a:noFill/>
          <a:ln w="19050">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1" name="TextBox 20"/>
          <p:cNvSpPr txBox="1"/>
          <p:nvPr/>
        </p:nvSpPr>
        <p:spPr>
          <a:xfrm>
            <a:off x="10874241" y="4619282"/>
            <a:ext cx="1560806" cy="1015663"/>
          </a:xfrm>
          <a:prstGeom prst="rect">
            <a:avLst/>
          </a:prstGeom>
          <a:noFill/>
        </p:spPr>
        <p:txBody>
          <a:bodyPr wrap="square" rtlCol="0">
            <a:spAutoFit/>
          </a:bodyPr>
          <a:lstStyle/>
          <a:p>
            <a:r>
              <a:rPr lang="en-US" b="1" dirty="0">
                <a:solidFill>
                  <a:srgbClr val="FF0000"/>
                </a:solidFill>
                <a:cs typeface="Bangna New" panose="02000506000000020004" pitchFamily="2" charset="0"/>
              </a:rPr>
              <a:t>3.Send </a:t>
            </a:r>
            <a:r>
              <a:rPr lang="en-US" b="1" dirty="0" smtClean="0">
                <a:solidFill>
                  <a:srgbClr val="FF0000"/>
                </a:solidFill>
                <a:cs typeface="Bangna New" panose="02000506000000020004" pitchFamily="2" charset="0"/>
              </a:rPr>
              <a:t>To</a:t>
            </a:r>
          </a:p>
          <a:p>
            <a:r>
              <a:rPr lang="en-US" sz="1400" b="1" dirty="0" smtClean="0">
                <a:cs typeface="Bangna New" panose="02000506000000020004" pitchFamily="2" charset="0"/>
              </a:rPr>
              <a:t>Cc </a:t>
            </a:r>
            <a:r>
              <a:rPr lang="th-TH" sz="1400" b="1" dirty="0" smtClean="0">
                <a:cs typeface="Bangna New" panose="02000506000000020004" pitchFamily="2" charset="0"/>
              </a:rPr>
              <a:t> </a:t>
            </a:r>
            <a:r>
              <a:rPr lang="en-US" sz="1400" b="1" dirty="0" smtClean="0">
                <a:cs typeface="Bangna New" panose="02000506000000020004" pitchFamily="2" charset="0"/>
              </a:rPr>
              <a:t>&gt; </a:t>
            </a:r>
            <a:r>
              <a:rPr lang="en-US" sz="1400" dirty="0" smtClean="0">
                <a:cs typeface="Bangna New" panose="02000506000000020004" pitchFamily="2" charset="0"/>
              </a:rPr>
              <a:t>Carbon </a:t>
            </a:r>
          </a:p>
          <a:p>
            <a:r>
              <a:rPr lang="en-US" sz="1400" b="1" dirty="0" smtClean="0">
                <a:cs typeface="Bangna New" panose="02000506000000020004" pitchFamily="2" charset="0"/>
              </a:rPr>
              <a:t>Bcc &gt; </a:t>
            </a:r>
            <a:r>
              <a:rPr lang="en-US" sz="1400" dirty="0" smtClean="0">
                <a:cs typeface="Bangna New" panose="02000506000000020004" pitchFamily="2" charset="0"/>
              </a:rPr>
              <a:t>Blind </a:t>
            </a:r>
            <a:r>
              <a:rPr lang="en-US" sz="1400" dirty="0">
                <a:cs typeface="Bangna New" panose="02000506000000020004" pitchFamily="2" charset="0"/>
              </a:rPr>
              <a:t>Carbon </a:t>
            </a:r>
            <a:r>
              <a:rPr lang="en-US" sz="1400" dirty="0" smtClean="0">
                <a:cs typeface="Bangna New" panose="02000506000000020004" pitchFamily="2" charset="0"/>
              </a:rPr>
              <a:t>Copy</a:t>
            </a:r>
            <a:endParaRPr lang="th-TH" sz="1400" dirty="0">
              <a:cs typeface="Bangna New" panose="02000506000000020004" pitchFamily="2" charset="0"/>
            </a:endParaRPr>
          </a:p>
        </p:txBody>
      </p:sp>
      <p:cxnSp>
        <p:nvCxnSpPr>
          <p:cNvPr id="22" name="Straight Arrow Connector 21"/>
          <p:cNvCxnSpPr/>
          <p:nvPr/>
        </p:nvCxnSpPr>
        <p:spPr>
          <a:xfrm flipH="1">
            <a:off x="10322583" y="4770120"/>
            <a:ext cx="483871" cy="17883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0874241" y="5760348"/>
            <a:ext cx="1560806"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4.Subject</a:t>
            </a:r>
            <a:endParaRPr lang="th-TH" b="1" dirty="0">
              <a:solidFill>
                <a:srgbClr val="FF0000"/>
              </a:solidFill>
              <a:cs typeface="Bangna New" panose="02000506000000020004" pitchFamily="2" charset="0"/>
            </a:endParaRPr>
          </a:p>
        </p:txBody>
      </p:sp>
      <p:cxnSp>
        <p:nvCxnSpPr>
          <p:cNvPr id="24" name="Straight Arrow Connector 23"/>
          <p:cNvCxnSpPr>
            <a:stCxn id="23" idx="1"/>
          </p:cNvCxnSpPr>
          <p:nvPr/>
        </p:nvCxnSpPr>
        <p:spPr>
          <a:xfrm flipH="1" flipV="1">
            <a:off x="10294644" y="5204352"/>
            <a:ext cx="579597" cy="74066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619306" y="5238909"/>
            <a:ext cx="1560806"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6.Send.</a:t>
            </a:r>
            <a:endParaRPr lang="th-TH" b="1" dirty="0">
              <a:solidFill>
                <a:srgbClr val="FF0000"/>
              </a:solidFill>
              <a:cs typeface="Bangna New" panose="02000506000000020004" pitchFamily="2" charset="0"/>
            </a:endParaRPr>
          </a:p>
        </p:txBody>
      </p:sp>
      <p:cxnSp>
        <p:nvCxnSpPr>
          <p:cNvPr id="31" name="Straight Arrow Connector 30"/>
          <p:cNvCxnSpPr/>
          <p:nvPr/>
        </p:nvCxnSpPr>
        <p:spPr>
          <a:xfrm flipV="1">
            <a:off x="3695130" y="4970472"/>
            <a:ext cx="417195" cy="40696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4180112" y="4438057"/>
            <a:ext cx="670560" cy="9017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36" name="TextBox 35"/>
          <p:cNvSpPr txBox="1"/>
          <p:nvPr/>
        </p:nvSpPr>
        <p:spPr>
          <a:xfrm>
            <a:off x="2596577" y="5912483"/>
            <a:ext cx="1560806"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5.Content</a:t>
            </a:r>
            <a:endParaRPr lang="th-TH" b="1" dirty="0">
              <a:solidFill>
                <a:srgbClr val="FF0000"/>
              </a:solidFill>
              <a:cs typeface="Bangna New" panose="02000506000000020004" pitchFamily="2" charset="0"/>
            </a:endParaRPr>
          </a:p>
        </p:txBody>
      </p:sp>
      <p:cxnSp>
        <p:nvCxnSpPr>
          <p:cNvPr id="37" name="Straight Arrow Connector 36"/>
          <p:cNvCxnSpPr/>
          <p:nvPr/>
        </p:nvCxnSpPr>
        <p:spPr>
          <a:xfrm flipV="1">
            <a:off x="3876210" y="5760348"/>
            <a:ext cx="671541" cy="33680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668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right)">
                                      <p:cBhvr>
                                        <p:cTn id="33" dur="500"/>
                                        <p:tgtEl>
                                          <p:spTgt spid="14"/>
                                        </p:tgtEl>
                                      </p:cBhvr>
                                    </p:animEffect>
                                  </p:childTnLst>
                                </p:cTn>
                              </p:par>
                              <p:par>
                                <p:cTn id="34" presetID="1"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par>
                                <p:cTn id="36" presetID="22" presetClass="entr" presetSubtype="1"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right)">
                                      <p:cBhvr>
                                        <p:cTn id="43" dur="500"/>
                                        <p:tgtEl>
                                          <p:spTgt spid="21"/>
                                        </p:tgtEl>
                                      </p:cBhvr>
                                    </p:animEffect>
                                  </p:childTnLst>
                                </p:cTn>
                              </p:par>
                              <p:par>
                                <p:cTn id="44" presetID="1"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childTnLst>
                                </p:cTn>
                              </p:par>
                              <p:par>
                                <p:cTn id="46" presetID="22" presetClass="entr" presetSubtype="1"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up)">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right)">
                                      <p:cBhvr>
                                        <p:cTn id="53" dur="500"/>
                                        <p:tgtEl>
                                          <p:spTgt spid="23"/>
                                        </p:tgtEl>
                                      </p:cBhvr>
                                    </p:animEffect>
                                  </p:childTnLst>
                                </p:cTn>
                              </p:par>
                              <p:par>
                                <p:cTn id="54" presetID="1"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childTnLst>
                                </p:cTn>
                              </p:par>
                              <p:par>
                                <p:cTn id="56" presetID="22" presetClass="entr" presetSubtype="4"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down)">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grpId="0" nodeType="click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right)">
                                      <p:cBhvr>
                                        <p:cTn id="63" dur="500"/>
                                        <p:tgtEl>
                                          <p:spTgt spid="36"/>
                                        </p:tgtEl>
                                      </p:cBhvr>
                                    </p:animEffect>
                                  </p:childTnLst>
                                </p:cTn>
                              </p:par>
                              <p:par>
                                <p:cTn id="64" presetID="22" presetClass="entr" presetSubtype="4"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down)">
                                      <p:cBhvr>
                                        <p:cTn id="66" dur="500"/>
                                        <p:tgtEl>
                                          <p:spTgt spid="3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grpId="0" nodeType="click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right)">
                                      <p:cBhvr>
                                        <p:cTn id="71" dur="500"/>
                                        <p:tgtEl>
                                          <p:spTgt spid="30"/>
                                        </p:tgtEl>
                                      </p:cBhvr>
                                    </p:animEffect>
                                  </p:childTnLst>
                                </p:cTn>
                              </p:par>
                              <p:par>
                                <p:cTn id="72" presetID="22" presetClass="entr" presetSubtype="4" fill="hold"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down)">
                                      <p:cBhvr>
                                        <p:cTn id="74" dur="500"/>
                                        <p:tgtEl>
                                          <p:spTgt spid="3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animBg="1"/>
      <p:bldP spid="10" grpId="0"/>
      <p:bldP spid="13" grpId="0" animBg="1"/>
      <p:bldP spid="14" grpId="0"/>
      <p:bldP spid="16" grpId="0" animBg="1"/>
      <p:bldP spid="17" grpId="0" animBg="1"/>
      <p:bldP spid="21" grpId="0"/>
      <p:bldP spid="23" grpId="0"/>
      <p:bldP spid="30" grpId="0"/>
      <p:bldP spid="32" grpId="0" animBg="1"/>
      <p:bldP spid="3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b="28643"/>
          <a:stretch/>
        </p:blipFill>
        <p:spPr>
          <a:xfrm>
            <a:off x="2191238" y="2393562"/>
            <a:ext cx="7809524" cy="3703773"/>
          </a:xfrm>
          <a:prstGeom prst="rect">
            <a:avLst/>
          </a:prstGeom>
        </p:spPr>
      </p:pic>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Open E-mail</a:t>
            </a:r>
            <a:endParaRPr lang="en-US" sz="2400" dirty="0"/>
          </a:p>
        </p:txBody>
      </p:sp>
      <p:sp>
        <p:nvSpPr>
          <p:cNvPr id="12" name="Rectangle 11"/>
          <p:cNvSpPr/>
          <p:nvPr/>
        </p:nvSpPr>
        <p:spPr>
          <a:xfrm>
            <a:off x="4326426" y="4245448"/>
            <a:ext cx="2813961" cy="605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4" name="TextBox 13"/>
          <p:cNvSpPr txBox="1"/>
          <p:nvPr/>
        </p:nvSpPr>
        <p:spPr>
          <a:xfrm>
            <a:off x="6964830" y="5026594"/>
            <a:ext cx="2598148" cy="646331"/>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Click to open e-mail</a:t>
            </a:r>
            <a:endParaRPr lang="en-US" b="1" dirty="0">
              <a:solidFill>
                <a:srgbClr val="FF0000"/>
              </a:solidFill>
              <a:cs typeface="Bangna New" panose="02000506000000020004" pitchFamily="2" charset="0"/>
            </a:endParaRPr>
          </a:p>
          <a:p>
            <a:endParaRPr lang="th-TH" b="1" dirty="0">
              <a:solidFill>
                <a:srgbClr val="FF0000"/>
              </a:solidFill>
              <a:cs typeface="Bangna New" panose="02000506000000020004" pitchFamily="2" charset="0"/>
            </a:endParaRPr>
          </a:p>
        </p:txBody>
      </p:sp>
    </p:spTree>
    <p:extLst>
      <p:ext uri="{BB962C8B-B14F-4D97-AF65-F5344CB8AC3E}">
        <p14:creationId xmlns:p14="http://schemas.microsoft.com/office/powerpoint/2010/main" val="2119017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2" grpId="0" animBg="1"/>
      <p:bldP spid="1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2"/>
          <a:stretch>
            <a:fillRect/>
          </a:stretch>
        </p:blipFill>
        <p:spPr>
          <a:xfrm>
            <a:off x="1526083" y="2184400"/>
            <a:ext cx="7933333" cy="1600000"/>
          </a:xfrm>
          <a:prstGeom prst="rect">
            <a:avLst/>
          </a:prstGeom>
        </p:spPr>
      </p:pic>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Open Attachments</a:t>
            </a:r>
            <a:endParaRPr lang="en-US" sz="2400" dirty="0"/>
          </a:p>
        </p:txBody>
      </p:sp>
      <p:pic>
        <p:nvPicPr>
          <p:cNvPr id="4" name="Picture 3"/>
          <p:cNvPicPr>
            <a:picLocks noChangeAspect="1"/>
          </p:cNvPicPr>
          <p:nvPr/>
        </p:nvPicPr>
        <p:blipFill rotWithShape="1">
          <a:blip r:embed="rId3"/>
          <a:srcRect l="34803" t="19997" r="40758" b="38887"/>
          <a:stretch/>
        </p:blipFill>
        <p:spPr>
          <a:xfrm>
            <a:off x="3087407" y="2184400"/>
            <a:ext cx="1133475" cy="704850"/>
          </a:xfrm>
          <a:prstGeom prst="rect">
            <a:avLst/>
          </a:prstGeom>
          <a:ln>
            <a:noFill/>
          </a:ln>
          <a:effectLst>
            <a:outerShdw blurRad="292100" dist="139700" dir="2700000" algn="tl" rotWithShape="0">
              <a:srgbClr val="333333">
                <a:alpha val="65000"/>
              </a:srgbClr>
            </a:outerShdw>
          </a:effectLst>
        </p:spPr>
      </p:pic>
      <p:sp>
        <p:nvSpPr>
          <p:cNvPr id="10" name="Rectangle 9"/>
          <p:cNvSpPr/>
          <p:nvPr/>
        </p:nvSpPr>
        <p:spPr>
          <a:xfrm>
            <a:off x="3387959" y="2242572"/>
            <a:ext cx="326791" cy="43526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2" name="Rectangle 11"/>
          <p:cNvSpPr/>
          <p:nvPr/>
        </p:nvSpPr>
        <p:spPr>
          <a:xfrm>
            <a:off x="4057486" y="3141268"/>
            <a:ext cx="2038514" cy="605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3" name="TextBox 12"/>
          <p:cNvSpPr txBox="1"/>
          <p:nvPr/>
        </p:nvSpPr>
        <p:spPr>
          <a:xfrm>
            <a:off x="3586752" y="1747231"/>
            <a:ext cx="2598148" cy="646331"/>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Attachments icon</a:t>
            </a:r>
            <a:endParaRPr lang="en-US" b="1" dirty="0">
              <a:solidFill>
                <a:srgbClr val="FF0000"/>
              </a:solidFill>
              <a:cs typeface="Bangna New" panose="02000506000000020004" pitchFamily="2" charset="0"/>
            </a:endParaRPr>
          </a:p>
          <a:p>
            <a:endParaRPr lang="th-TH" b="1" dirty="0">
              <a:solidFill>
                <a:srgbClr val="FF0000"/>
              </a:solidFill>
              <a:cs typeface="Bangna New" panose="02000506000000020004" pitchFamily="2" charset="0"/>
            </a:endParaRPr>
          </a:p>
        </p:txBody>
      </p:sp>
      <p:sp>
        <p:nvSpPr>
          <p:cNvPr id="14" name="TextBox 13"/>
          <p:cNvSpPr txBox="1"/>
          <p:nvPr/>
        </p:nvSpPr>
        <p:spPr>
          <a:xfrm>
            <a:off x="6184900" y="3233131"/>
            <a:ext cx="2598148" cy="646331"/>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Attachments tabs</a:t>
            </a:r>
            <a:endParaRPr lang="en-US" b="1" dirty="0">
              <a:solidFill>
                <a:srgbClr val="FF0000"/>
              </a:solidFill>
              <a:cs typeface="Bangna New" panose="02000506000000020004" pitchFamily="2" charset="0"/>
            </a:endParaRPr>
          </a:p>
          <a:p>
            <a:endParaRPr lang="th-TH" b="1" dirty="0">
              <a:solidFill>
                <a:srgbClr val="FF0000"/>
              </a:solidFill>
              <a:cs typeface="Bangna New" panose="02000506000000020004" pitchFamily="2" charset="0"/>
            </a:endParaRPr>
          </a:p>
        </p:txBody>
      </p:sp>
    </p:spTree>
    <p:extLst>
      <p:ext uri="{BB962C8B-B14F-4D97-AF65-F5344CB8AC3E}">
        <p14:creationId xmlns:p14="http://schemas.microsoft.com/office/powerpoint/2010/main" val="2317096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0" grpId="0" animBg="1"/>
      <p:bldP spid="12" grpId="0" animBg="1"/>
      <p:bldP spid="13" grpId="0"/>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Replying</a:t>
            </a:r>
            <a:endParaRPr lang="en-US" sz="2400" dirty="0"/>
          </a:p>
          <a:p>
            <a:pPr marL="0" indent="0">
              <a:buFont typeface="Arial" panose="020B0604020202020204" pitchFamily="34" charset="0"/>
              <a:buNone/>
            </a:pPr>
            <a:endParaRPr lang="en-US" sz="2400" dirty="0"/>
          </a:p>
        </p:txBody>
      </p:sp>
      <p:pic>
        <p:nvPicPr>
          <p:cNvPr id="2" name="Picture 1"/>
          <p:cNvPicPr>
            <a:picLocks noChangeAspect="1"/>
          </p:cNvPicPr>
          <p:nvPr/>
        </p:nvPicPr>
        <p:blipFill>
          <a:blip r:embed="rId3"/>
          <a:stretch>
            <a:fillRect/>
          </a:stretch>
        </p:blipFill>
        <p:spPr>
          <a:xfrm>
            <a:off x="838200" y="1894282"/>
            <a:ext cx="1828571" cy="752381"/>
          </a:xfrm>
          <a:prstGeom prst="rect">
            <a:avLst/>
          </a:prstGeom>
        </p:spPr>
      </p:pic>
      <p:pic>
        <p:nvPicPr>
          <p:cNvPr id="3" name="Picture 2"/>
          <p:cNvPicPr>
            <a:picLocks noChangeAspect="1"/>
          </p:cNvPicPr>
          <p:nvPr/>
        </p:nvPicPr>
        <p:blipFill rotWithShape="1">
          <a:blip r:embed="rId4"/>
          <a:srcRect b="1988"/>
          <a:stretch/>
        </p:blipFill>
        <p:spPr>
          <a:xfrm>
            <a:off x="3334061" y="1894282"/>
            <a:ext cx="8019739" cy="4481118"/>
          </a:xfrm>
          <a:prstGeom prst="rect">
            <a:avLst/>
          </a:prstGeom>
          <a:ln>
            <a:solidFill>
              <a:srgbClr val="FF00FF"/>
            </a:solidFill>
          </a:ln>
        </p:spPr>
      </p:pic>
      <p:sp>
        <p:nvSpPr>
          <p:cNvPr id="5" name="Rectangle 4"/>
          <p:cNvSpPr/>
          <p:nvPr/>
        </p:nvSpPr>
        <p:spPr>
          <a:xfrm>
            <a:off x="1346201" y="1894282"/>
            <a:ext cx="430058" cy="7170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7" name="TextBox 6"/>
          <p:cNvSpPr txBox="1"/>
          <p:nvPr/>
        </p:nvSpPr>
        <p:spPr>
          <a:xfrm>
            <a:off x="1118355" y="3060485"/>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1.Click.</a:t>
            </a:r>
            <a:endParaRPr lang="th-TH" b="1" dirty="0">
              <a:solidFill>
                <a:srgbClr val="FF0000"/>
              </a:solidFill>
              <a:cs typeface="Bangna New" panose="02000506000000020004" pitchFamily="2" charset="0"/>
            </a:endParaRPr>
          </a:p>
        </p:txBody>
      </p:sp>
      <p:cxnSp>
        <p:nvCxnSpPr>
          <p:cNvPr id="8" name="Straight Arrow Connector 7"/>
          <p:cNvCxnSpPr>
            <a:endCxn id="5" idx="2"/>
          </p:cNvCxnSpPr>
          <p:nvPr/>
        </p:nvCxnSpPr>
        <p:spPr>
          <a:xfrm flipV="1">
            <a:off x="1561230" y="2611363"/>
            <a:ext cx="0" cy="44912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75114" y="3658973"/>
            <a:ext cx="2958947" cy="3139321"/>
          </a:xfrm>
          <a:prstGeom prst="rect">
            <a:avLst/>
          </a:prstGeom>
        </p:spPr>
        <p:txBody>
          <a:bodyPr wrap="square">
            <a:spAutoFit/>
          </a:bodyPr>
          <a:lstStyle/>
          <a:p>
            <a:r>
              <a:rPr lang="en-US" b="1" dirty="0" smtClean="0"/>
              <a:t>Reply</a:t>
            </a:r>
            <a:r>
              <a:rPr lang="en-US" dirty="0" smtClean="0"/>
              <a:t> </a:t>
            </a:r>
            <a:r>
              <a:rPr lang="en-US" dirty="0"/>
              <a:t>to an email message to the sender of the original </a:t>
            </a:r>
            <a:r>
              <a:rPr lang="en-US" dirty="0" smtClean="0"/>
              <a:t>message.</a:t>
            </a:r>
          </a:p>
          <a:p>
            <a:endParaRPr lang="en-US" dirty="0"/>
          </a:p>
          <a:p>
            <a:r>
              <a:rPr lang="en-US" b="1" dirty="0"/>
              <a:t>Reply All</a:t>
            </a:r>
            <a:r>
              <a:rPr lang="en-US" dirty="0"/>
              <a:t>, a message is created and addressed to the sender and any additional recipients of the original message. reply to an email message</a:t>
            </a:r>
          </a:p>
        </p:txBody>
      </p:sp>
      <p:sp>
        <p:nvSpPr>
          <p:cNvPr id="12" name="Rectangle 11"/>
          <p:cNvSpPr/>
          <p:nvPr/>
        </p:nvSpPr>
        <p:spPr>
          <a:xfrm>
            <a:off x="3454400" y="3658973"/>
            <a:ext cx="3213099" cy="7170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3" name="TextBox 12"/>
          <p:cNvSpPr txBox="1"/>
          <p:nvPr/>
        </p:nvSpPr>
        <p:spPr>
          <a:xfrm>
            <a:off x="7668530" y="3785007"/>
            <a:ext cx="9475563"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2. Add Message to reply.</a:t>
            </a:r>
            <a:endParaRPr lang="th-TH" b="1" dirty="0">
              <a:solidFill>
                <a:srgbClr val="FF0000"/>
              </a:solidFill>
              <a:cs typeface="Bangna New" panose="02000506000000020004" pitchFamily="2" charset="0"/>
            </a:endParaRPr>
          </a:p>
        </p:txBody>
      </p:sp>
      <p:cxnSp>
        <p:nvCxnSpPr>
          <p:cNvPr id="14" name="Straight Arrow Connector 13"/>
          <p:cNvCxnSpPr/>
          <p:nvPr/>
        </p:nvCxnSpPr>
        <p:spPr>
          <a:xfrm flipH="1">
            <a:off x="6737350" y="3969673"/>
            <a:ext cx="993093"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355702" y="2278168"/>
            <a:ext cx="682898" cy="10487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9" name="TextBox 18"/>
          <p:cNvSpPr txBox="1"/>
          <p:nvPr/>
        </p:nvSpPr>
        <p:spPr>
          <a:xfrm>
            <a:off x="3334061" y="1225706"/>
            <a:ext cx="1674966"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3.Click Send.</a:t>
            </a:r>
            <a:endParaRPr lang="th-TH" b="1" dirty="0">
              <a:solidFill>
                <a:srgbClr val="FF0000"/>
              </a:solidFill>
              <a:cs typeface="Bangna New" panose="02000506000000020004" pitchFamily="2" charset="0"/>
            </a:endParaRPr>
          </a:p>
        </p:txBody>
      </p:sp>
      <p:cxnSp>
        <p:nvCxnSpPr>
          <p:cNvPr id="20" name="Straight Arrow Connector 19"/>
          <p:cNvCxnSpPr/>
          <p:nvPr/>
        </p:nvCxnSpPr>
        <p:spPr>
          <a:xfrm>
            <a:off x="3757573" y="1568745"/>
            <a:ext cx="1" cy="5401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9354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down)">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par>
                                <p:cTn id="42" presetID="22" presetClass="entr" presetSubtype="2"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righ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up)">
                                      <p:cBhvr>
                                        <p:cTn id="52" dur="500"/>
                                        <p:tgtEl>
                                          <p:spTgt spid="18"/>
                                        </p:tgtEl>
                                      </p:cBhvr>
                                    </p:animEffect>
                                  </p:childTnLst>
                                </p:cTn>
                              </p:par>
                              <p:par>
                                <p:cTn id="53" presetID="22" presetClass="entr" presetSubtype="1"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animBg="1"/>
      <p:bldP spid="7" grpId="0"/>
      <p:bldP spid="11" grpId="0"/>
      <p:bldP spid="12" grpId="0" animBg="1"/>
      <p:bldP spid="13" grpId="0"/>
      <p:bldP spid="18" grpId="0" animBg="1"/>
      <p:bldP spid="1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2"/>
          <a:stretch>
            <a:fillRect/>
          </a:stretch>
        </p:blipFill>
        <p:spPr>
          <a:xfrm>
            <a:off x="3600788" y="1894282"/>
            <a:ext cx="7440964" cy="4572000"/>
          </a:xfrm>
          <a:prstGeom prst="rect">
            <a:avLst/>
          </a:prstGeom>
        </p:spPr>
      </p:pic>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Forwarding</a:t>
            </a:r>
            <a:endParaRPr lang="en-US" sz="2400" dirty="0"/>
          </a:p>
        </p:txBody>
      </p:sp>
      <p:pic>
        <p:nvPicPr>
          <p:cNvPr id="2" name="Picture 1"/>
          <p:cNvPicPr>
            <a:picLocks noChangeAspect="1"/>
          </p:cNvPicPr>
          <p:nvPr/>
        </p:nvPicPr>
        <p:blipFill>
          <a:blip r:embed="rId3"/>
          <a:stretch>
            <a:fillRect/>
          </a:stretch>
        </p:blipFill>
        <p:spPr>
          <a:xfrm>
            <a:off x="838200" y="1894282"/>
            <a:ext cx="1828571" cy="752381"/>
          </a:xfrm>
          <a:prstGeom prst="rect">
            <a:avLst/>
          </a:prstGeom>
        </p:spPr>
      </p:pic>
      <p:sp>
        <p:nvSpPr>
          <p:cNvPr id="5" name="Rectangle 4"/>
          <p:cNvSpPr/>
          <p:nvPr/>
        </p:nvSpPr>
        <p:spPr>
          <a:xfrm>
            <a:off x="2169752" y="1911400"/>
            <a:ext cx="430058" cy="7170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7" name="TextBox 6"/>
          <p:cNvSpPr txBox="1"/>
          <p:nvPr/>
        </p:nvSpPr>
        <p:spPr>
          <a:xfrm>
            <a:off x="1941906" y="3077603"/>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1.Click.</a:t>
            </a:r>
            <a:endParaRPr lang="th-TH" b="1" dirty="0">
              <a:solidFill>
                <a:srgbClr val="FF0000"/>
              </a:solidFill>
              <a:cs typeface="Bangna New" panose="02000506000000020004" pitchFamily="2" charset="0"/>
            </a:endParaRPr>
          </a:p>
        </p:txBody>
      </p:sp>
      <p:cxnSp>
        <p:nvCxnSpPr>
          <p:cNvPr id="8" name="Straight Arrow Connector 7"/>
          <p:cNvCxnSpPr>
            <a:endCxn id="5" idx="2"/>
          </p:cNvCxnSpPr>
          <p:nvPr/>
        </p:nvCxnSpPr>
        <p:spPr>
          <a:xfrm flipV="1">
            <a:off x="2384781" y="2628481"/>
            <a:ext cx="0" cy="44912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75114" y="3658973"/>
            <a:ext cx="2958947" cy="369332"/>
          </a:xfrm>
          <a:prstGeom prst="rect">
            <a:avLst/>
          </a:prstGeom>
        </p:spPr>
        <p:txBody>
          <a:bodyPr wrap="square">
            <a:spAutoFit/>
          </a:bodyPr>
          <a:lstStyle/>
          <a:p>
            <a:endParaRPr lang="en-US" dirty="0"/>
          </a:p>
        </p:txBody>
      </p:sp>
      <p:sp>
        <p:nvSpPr>
          <p:cNvPr id="12" name="Rectangle 11"/>
          <p:cNvSpPr/>
          <p:nvPr/>
        </p:nvSpPr>
        <p:spPr>
          <a:xfrm>
            <a:off x="3784627" y="3348273"/>
            <a:ext cx="3213099" cy="7170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3" name="TextBox 12"/>
          <p:cNvSpPr txBox="1"/>
          <p:nvPr/>
        </p:nvSpPr>
        <p:spPr>
          <a:xfrm>
            <a:off x="7998757" y="3474307"/>
            <a:ext cx="9475563"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3. Add Message to forward.</a:t>
            </a:r>
            <a:endParaRPr lang="th-TH" b="1" dirty="0">
              <a:solidFill>
                <a:srgbClr val="FF0000"/>
              </a:solidFill>
              <a:cs typeface="Bangna New" panose="02000506000000020004" pitchFamily="2" charset="0"/>
            </a:endParaRPr>
          </a:p>
        </p:txBody>
      </p:sp>
      <p:cxnSp>
        <p:nvCxnSpPr>
          <p:cNvPr id="14" name="Straight Arrow Connector 13"/>
          <p:cNvCxnSpPr/>
          <p:nvPr/>
        </p:nvCxnSpPr>
        <p:spPr>
          <a:xfrm flipH="1">
            <a:off x="7067577" y="3658973"/>
            <a:ext cx="993093"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685929" y="1967468"/>
            <a:ext cx="682898" cy="10487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9" name="TextBox 18"/>
          <p:cNvSpPr txBox="1"/>
          <p:nvPr/>
        </p:nvSpPr>
        <p:spPr>
          <a:xfrm>
            <a:off x="4093662" y="1241321"/>
            <a:ext cx="1674966"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4.Click Send.</a:t>
            </a:r>
            <a:endParaRPr lang="th-TH" b="1" dirty="0">
              <a:solidFill>
                <a:srgbClr val="FF0000"/>
              </a:solidFill>
              <a:cs typeface="Bangna New" panose="02000506000000020004" pitchFamily="2" charset="0"/>
            </a:endParaRPr>
          </a:p>
        </p:txBody>
      </p:sp>
      <p:cxnSp>
        <p:nvCxnSpPr>
          <p:cNvPr id="20" name="Straight Arrow Connector 19"/>
          <p:cNvCxnSpPr/>
          <p:nvPr/>
        </p:nvCxnSpPr>
        <p:spPr>
          <a:xfrm>
            <a:off x="4087800" y="1388671"/>
            <a:ext cx="1" cy="5401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286061" y="3546922"/>
            <a:ext cx="3048000" cy="1477328"/>
          </a:xfrm>
          <a:prstGeom prst="rect">
            <a:avLst/>
          </a:prstGeom>
        </p:spPr>
        <p:txBody>
          <a:bodyPr wrap="square">
            <a:spAutoFit/>
          </a:bodyPr>
          <a:lstStyle/>
          <a:p>
            <a:r>
              <a:rPr lang="en-US" b="1" dirty="0" smtClean="0"/>
              <a:t>Forward</a:t>
            </a:r>
            <a:r>
              <a:rPr lang="en-US" dirty="0" smtClean="0"/>
              <a:t> </a:t>
            </a:r>
            <a:r>
              <a:rPr lang="en-US" dirty="0"/>
              <a:t>a message, the message includes any attachments that were included with the original message</a:t>
            </a:r>
          </a:p>
        </p:txBody>
      </p:sp>
      <p:sp>
        <p:nvSpPr>
          <p:cNvPr id="21" name="Rectangle 20"/>
          <p:cNvSpPr/>
          <p:nvPr/>
        </p:nvSpPr>
        <p:spPr>
          <a:xfrm>
            <a:off x="5134680" y="1841179"/>
            <a:ext cx="3213099" cy="7170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Box 21"/>
          <p:cNvSpPr txBox="1"/>
          <p:nvPr/>
        </p:nvSpPr>
        <p:spPr>
          <a:xfrm>
            <a:off x="9348810" y="1967212"/>
            <a:ext cx="26269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2. e-mail to forward.</a:t>
            </a:r>
            <a:endParaRPr lang="th-TH" b="1" dirty="0">
              <a:solidFill>
                <a:srgbClr val="FF0000"/>
              </a:solidFill>
              <a:cs typeface="Bangna New" panose="02000506000000020004" pitchFamily="2" charset="0"/>
            </a:endParaRPr>
          </a:p>
        </p:txBody>
      </p:sp>
      <p:cxnSp>
        <p:nvCxnSpPr>
          <p:cNvPr id="23" name="Straight Arrow Connector 22"/>
          <p:cNvCxnSpPr/>
          <p:nvPr/>
        </p:nvCxnSpPr>
        <p:spPr>
          <a:xfrm flipH="1">
            <a:off x="8417630" y="2151879"/>
            <a:ext cx="993093"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958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right)">
                                      <p:cBhvr>
                                        <p:cTn id="38" dur="500"/>
                                        <p:tgtEl>
                                          <p:spTgt spid="2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up)">
                                      <p:cBhvr>
                                        <p:cTn id="41" dur="500"/>
                                        <p:tgtEl>
                                          <p:spTgt spid="21"/>
                                        </p:tgtEl>
                                      </p:cBhvr>
                                    </p:animEffect>
                                  </p:childTnLst>
                                </p:cTn>
                              </p:par>
                              <p:par>
                                <p:cTn id="42" presetID="22" presetClass="entr" presetSubtype="2"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right)">
                                      <p:cBhvr>
                                        <p:cTn id="44" dur="5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right)">
                                      <p:cBhvr>
                                        <p:cTn id="49" dur="500"/>
                                        <p:tgtEl>
                                          <p:spTgt spid="13"/>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500"/>
                                        <p:tgtEl>
                                          <p:spTgt spid="12"/>
                                        </p:tgtEl>
                                      </p:cBhvr>
                                    </p:animEffect>
                                  </p:childTnLst>
                                </p:cTn>
                              </p:par>
                              <p:par>
                                <p:cTn id="53" presetID="22" presetClass="entr" presetSubtype="2"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up)">
                                      <p:cBhvr>
                                        <p:cTn id="60" dur="500"/>
                                        <p:tgtEl>
                                          <p:spTgt spid="19"/>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up)">
                                      <p:cBhvr>
                                        <p:cTn id="63" dur="500"/>
                                        <p:tgtEl>
                                          <p:spTgt spid="18"/>
                                        </p:tgtEl>
                                      </p:cBhvr>
                                    </p:animEffect>
                                  </p:childTnLst>
                                </p:cTn>
                              </p:par>
                              <p:par>
                                <p:cTn id="64" presetID="22" presetClass="entr" presetSubtype="1"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up)">
                                      <p:cBhvr>
                                        <p:cTn id="6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animBg="1"/>
      <p:bldP spid="7" grpId="0"/>
      <p:bldP spid="12" grpId="0" animBg="1"/>
      <p:bldP spid="13" grpId="0"/>
      <p:bldP spid="18" grpId="0" animBg="1"/>
      <p:bldP spid="19" grpId="0"/>
      <p:bldP spid="17" grpId="0"/>
      <p:bldP spid="21" grpId="0" animBg="1"/>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755830" y="2653426"/>
            <a:ext cx="7254406" cy="769441"/>
          </a:xfrm>
          <a:prstGeom prst="rect">
            <a:avLst/>
          </a:prstGeom>
        </p:spPr>
        <p:txBody>
          <a:bodyPr wrap="square">
            <a:spAutoFit/>
          </a:bodyPr>
          <a:lstStyle/>
          <a:p>
            <a:r>
              <a:rPr lang="en-US" sz="4400" b="1" dirty="0" smtClean="0">
                <a:solidFill>
                  <a:srgbClr val="7030A0"/>
                </a:solidFill>
                <a:latin typeface="Microsoft YaHei" panose="020B0503020204020204" pitchFamily="34" charset="-122"/>
                <a:ea typeface="Microsoft YaHei" panose="020B0503020204020204" pitchFamily="34" charset="-122"/>
                <a:cs typeface="TH SarabunIT๙" panose="020B0500040200020003" pitchFamily="34" charset="-34"/>
              </a:rPr>
              <a:t>https</a:t>
            </a:r>
            <a:r>
              <a:rPr lang="en-US" sz="4400" b="1" dirty="0" smtClean="0">
                <a:latin typeface="Microsoft YaHei" panose="020B0503020204020204" pitchFamily="34" charset="-122"/>
                <a:ea typeface="Microsoft YaHei" panose="020B0503020204020204" pitchFamily="34" charset="-122"/>
                <a:cs typeface="TH SarabunIT๙" panose="020B0500040200020003" pitchFamily="34" charset="-34"/>
              </a:rPr>
              <a:t>://</a:t>
            </a:r>
            <a:r>
              <a:rPr lang="en-US" sz="4400" b="1" dirty="0" smtClean="0">
                <a:solidFill>
                  <a:srgbClr val="FF0000"/>
                </a:solidFill>
                <a:latin typeface="Microsoft YaHei" panose="020B0503020204020204" pitchFamily="34" charset="-122"/>
                <a:ea typeface="Microsoft YaHei" panose="020B0503020204020204" pitchFamily="34" charset="-122"/>
                <a:cs typeface="TH SarabunIT๙" panose="020B0500040200020003" pitchFamily="34" charset="-34"/>
              </a:rPr>
              <a:t>arit</a:t>
            </a:r>
            <a:r>
              <a:rPr lang="en-US" sz="4400" b="1" dirty="0" smtClean="0">
                <a:latin typeface="Microsoft YaHei" panose="020B0503020204020204" pitchFamily="34" charset="-122"/>
                <a:ea typeface="Microsoft YaHei" panose="020B0503020204020204" pitchFamily="34" charset="-122"/>
                <a:cs typeface="TH SarabunIT๙" panose="020B0500040200020003" pitchFamily="34" charset="-34"/>
              </a:rPr>
              <a:t>.</a:t>
            </a:r>
            <a:r>
              <a:rPr lang="en-US" sz="4400" b="1" dirty="0" smtClean="0">
                <a:solidFill>
                  <a:srgbClr val="00B050"/>
                </a:solidFill>
                <a:latin typeface="Microsoft YaHei" panose="020B0503020204020204" pitchFamily="34" charset="-122"/>
                <a:ea typeface="Microsoft YaHei" panose="020B0503020204020204" pitchFamily="34" charset="-122"/>
                <a:cs typeface="TH SarabunIT๙" panose="020B0500040200020003" pitchFamily="34" charset="-34"/>
              </a:rPr>
              <a:t>rmutl</a:t>
            </a:r>
            <a:r>
              <a:rPr lang="en-US" sz="4400" b="1" dirty="0" smtClean="0">
                <a:latin typeface="Microsoft YaHei" panose="020B0503020204020204" pitchFamily="34" charset="-122"/>
                <a:ea typeface="Microsoft YaHei" panose="020B0503020204020204" pitchFamily="34" charset="-122"/>
                <a:cs typeface="TH SarabunIT๙" panose="020B0500040200020003" pitchFamily="34" charset="-34"/>
              </a:rPr>
              <a:t>.</a:t>
            </a:r>
            <a:r>
              <a:rPr lang="en-US" sz="4400" b="1" dirty="0" smtClean="0">
                <a:solidFill>
                  <a:srgbClr val="0070C0"/>
                </a:solidFill>
                <a:latin typeface="Microsoft YaHei" panose="020B0503020204020204" pitchFamily="34" charset="-122"/>
                <a:ea typeface="Microsoft YaHei" panose="020B0503020204020204" pitchFamily="34" charset="-122"/>
                <a:cs typeface="TH SarabunIT๙" panose="020B0500040200020003" pitchFamily="34" charset="-34"/>
              </a:rPr>
              <a:t>ac</a:t>
            </a:r>
            <a:r>
              <a:rPr lang="en-US" sz="4400" b="1" dirty="0" smtClean="0">
                <a:latin typeface="Microsoft YaHei" panose="020B0503020204020204" pitchFamily="34" charset="-122"/>
                <a:ea typeface="Microsoft YaHei" panose="020B0503020204020204" pitchFamily="34" charset="-122"/>
                <a:cs typeface="TH SarabunIT๙" panose="020B0500040200020003" pitchFamily="34" charset="-34"/>
              </a:rPr>
              <a:t>.</a:t>
            </a:r>
            <a:r>
              <a:rPr lang="en-US" sz="4400" b="1" dirty="0" smtClean="0">
                <a:solidFill>
                  <a:srgbClr val="00B0F0"/>
                </a:solidFill>
                <a:latin typeface="Microsoft YaHei" panose="020B0503020204020204" pitchFamily="34" charset="-122"/>
                <a:ea typeface="Microsoft YaHei" panose="020B0503020204020204" pitchFamily="34" charset="-122"/>
                <a:cs typeface="TH SarabunIT๙" panose="020B0500040200020003" pitchFamily="34" charset="-34"/>
              </a:rPr>
              <a:t>th</a:t>
            </a:r>
            <a:endParaRPr lang="en-US" sz="4400" b="1" dirty="0">
              <a:solidFill>
                <a:srgbClr val="00B0F0"/>
              </a:solidFill>
              <a:latin typeface="Microsoft YaHei" panose="020B0503020204020204" pitchFamily="34" charset="-122"/>
              <a:ea typeface="Microsoft YaHei" panose="020B0503020204020204" pitchFamily="34" charset="-122"/>
              <a:cs typeface="TH SarabunIT๙" panose="020B0500040200020003" pitchFamily="34" charset="-34"/>
            </a:endParaRPr>
          </a:p>
        </p:txBody>
      </p:sp>
      <p:sp>
        <p:nvSpPr>
          <p:cNvPr id="6" name="Rectangle 5"/>
          <p:cNvSpPr/>
          <p:nvPr/>
        </p:nvSpPr>
        <p:spPr>
          <a:xfrm>
            <a:off x="7541608" y="1635410"/>
            <a:ext cx="2190087" cy="369332"/>
          </a:xfrm>
          <a:prstGeom prst="rect">
            <a:avLst/>
          </a:prstGeom>
        </p:spPr>
        <p:txBody>
          <a:bodyPr wrap="none">
            <a:spAutoFit/>
          </a:bodyPr>
          <a:lstStyle/>
          <a:p>
            <a:r>
              <a:rPr lang="en-US" dirty="0">
                <a:latin typeface="Microsoft YaHei" panose="020B0503020204020204" pitchFamily="34" charset="-122"/>
              </a:rPr>
              <a:t>Top-Level </a:t>
            </a:r>
            <a:r>
              <a:rPr lang="en-US" dirty="0" smtClean="0">
                <a:latin typeface="Microsoft YaHei" panose="020B0503020204020204" pitchFamily="34" charset="-122"/>
              </a:rPr>
              <a:t>Domain</a:t>
            </a:r>
            <a:endParaRPr lang="en-US" dirty="0">
              <a:latin typeface="Microsoft YaHei" panose="020B0503020204020204" pitchFamily="34" charset="-122"/>
            </a:endParaRPr>
          </a:p>
        </p:txBody>
      </p:sp>
      <p:sp>
        <p:nvSpPr>
          <p:cNvPr id="7" name="Rectangle 6"/>
          <p:cNvSpPr/>
          <p:nvPr/>
        </p:nvSpPr>
        <p:spPr>
          <a:xfrm>
            <a:off x="5391609" y="1900316"/>
            <a:ext cx="1789272" cy="369332"/>
          </a:xfrm>
          <a:prstGeom prst="rect">
            <a:avLst/>
          </a:prstGeom>
        </p:spPr>
        <p:txBody>
          <a:bodyPr wrap="none">
            <a:spAutoFit/>
          </a:bodyPr>
          <a:lstStyle/>
          <a:p>
            <a:r>
              <a:rPr lang="en-US" dirty="0" smtClean="0">
                <a:latin typeface="Microsoft YaHei" panose="020B0503020204020204" pitchFamily="34" charset="-122"/>
              </a:rPr>
              <a:t>Domain </a:t>
            </a:r>
            <a:r>
              <a:rPr lang="en-US" dirty="0">
                <a:latin typeface="Microsoft YaHei" panose="020B0503020204020204" pitchFamily="34" charset="-122"/>
              </a:rPr>
              <a:t>Name</a:t>
            </a:r>
          </a:p>
        </p:txBody>
      </p:sp>
      <p:sp>
        <p:nvSpPr>
          <p:cNvPr id="9" name="Rectangle 8"/>
          <p:cNvSpPr/>
          <p:nvPr/>
        </p:nvSpPr>
        <p:spPr>
          <a:xfrm>
            <a:off x="7608474" y="2136387"/>
            <a:ext cx="951030" cy="369332"/>
          </a:xfrm>
          <a:prstGeom prst="rect">
            <a:avLst/>
          </a:prstGeom>
        </p:spPr>
        <p:txBody>
          <a:bodyPr wrap="none">
            <a:spAutoFit/>
          </a:bodyPr>
          <a:lstStyle/>
          <a:p>
            <a:r>
              <a:rPr lang="en-US" dirty="0" smtClean="0">
                <a:latin typeface="Microsoft YaHei" panose="020B0503020204020204" pitchFamily="34" charset="-122"/>
              </a:rPr>
              <a:t>Level 1</a:t>
            </a:r>
            <a:endParaRPr lang="en-US" dirty="0">
              <a:latin typeface="Microsoft YaHei" panose="020B0503020204020204" pitchFamily="34" charset="-122"/>
            </a:endParaRPr>
          </a:p>
        </p:txBody>
      </p:sp>
      <p:sp>
        <p:nvSpPr>
          <p:cNvPr id="11" name="Rectangle 10"/>
          <p:cNvSpPr/>
          <p:nvPr/>
        </p:nvSpPr>
        <p:spPr>
          <a:xfrm>
            <a:off x="8468600" y="2117886"/>
            <a:ext cx="951030" cy="369332"/>
          </a:xfrm>
          <a:prstGeom prst="rect">
            <a:avLst/>
          </a:prstGeom>
        </p:spPr>
        <p:txBody>
          <a:bodyPr wrap="none">
            <a:spAutoFit/>
          </a:bodyPr>
          <a:lstStyle/>
          <a:p>
            <a:r>
              <a:rPr lang="en-US" dirty="0" smtClean="0">
                <a:latin typeface="Microsoft YaHei" panose="020B0503020204020204" pitchFamily="34" charset="-122"/>
              </a:rPr>
              <a:t>Level 2</a:t>
            </a:r>
            <a:endParaRPr lang="en-US" dirty="0">
              <a:latin typeface="Microsoft YaHei" panose="020B0503020204020204" pitchFamily="34" charset="-122"/>
            </a:endParaRPr>
          </a:p>
        </p:txBody>
      </p:sp>
      <p:cxnSp>
        <p:nvCxnSpPr>
          <p:cNvPr id="12" name="Elbow Connector 11"/>
          <p:cNvCxnSpPr/>
          <p:nvPr/>
        </p:nvCxnSpPr>
        <p:spPr>
          <a:xfrm rot="5400000">
            <a:off x="7850254" y="2252351"/>
            <a:ext cx="727511" cy="293845"/>
          </a:xfrm>
          <a:prstGeom prst="bentConnector3">
            <a:avLst>
              <a:gd name="adj1" fmla="val 1072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Elbow Connector 13"/>
          <p:cNvCxnSpPr/>
          <p:nvPr/>
        </p:nvCxnSpPr>
        <p:spPr>
          <a:xfrm rot="16200000" flipH="1">
            <a:off x="8330048" y="2267906"/>
            <a:ext cx="727509" cy="262736"/>
          </a:xfrm>
          <a:prstGeom prst="bentConnector3">
            <a:avLst>
              <a:gd name="adj1" fmla="val 11377"/>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1999949" y="1933220"/>
            <a:ext cx="2281394" cy="369332"/>
          </a:xfrm>
          <a:prstGeom prst="rect">
            <a:avLst/>
          </a:prstGeom>
        </p:spPr>
        <p:txBody>
          <a:bodyPr wrap="none">
            <a:spAutoFit/>
          </a:bodyPr>
          <a:lstStyle/>
          <a:p>
            <a:r>
              <a:rPr lang="en-US" dirty="0">
                <a:latin typeface="Microsoft YaHei" panose="020B0503020204020204" pitchFamily="34" charset="-122"/>
              </a:rPr>
              <a:t>Sub Domain Name</a:t>
            </a:r>
          </a:p>
        </p:txBody>
      </p:sp>
      <p:cxnSp>
        <p:nvCxnSpPr>
          <p:cNvPr id="22" name="Elbow Connector 21"/>
          <p:cNvCxnSpPr>
            <a:stCxn id="7" idx="2"/>
          </p:cNvCxnSpPr>
          <p:nvPr/>
        </p:nvCxnSpPr>
        <p:spPr>
          <a:xfrm rot="16200000" flipH="1">
            <a:off x="6155000" y="2400893"/>
            <a:ext cx="610427" cy="347936"/>
          </a:xfrm>
          <a:prstGeom prst="bentConnector3">
            <a:avLst>
              <a:gd name="adj1" fmla="val 50000"/>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Elbow Connector 40"/>
          <p:cNvCxnSpPr/>
          <p:nvPr/>
        </p:nvCxnSpPr>
        <p:spPr>
          <a:xfrm>
            <a:off x="4233020" y="2130511"/>
            <a:ext cx="1100744" cy="701369"/>
          </a:xfrm>
          <a:prstGeom prst="bentConnector3">
            <a:avLst>
              <a:gd name="adj1" fmla="val 9997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1133331" y="2653426"/>
            <a:ext cx="1094787" cy="369332"/>
          </a:xfrm>
          <a:prstGeom prst="rect">
            <a:avLst/>
          </a:prstGeom>
        </p:spPr>
        <p:txBody>
          <a:bodyPr wrap="none">
            <a:spAutoFit/>
          </a:bodyPr>
          <a:lstStyle/>
          <a:p>
            <a:r>
              <a:rPr lang="en-US" dirty="0" err="1" smtClean="0">
                <a:latin typeface="Microsoft YaHei" panose="020B0503020204020204" pitchFamily="34" charset="-122"/>
              </a:rPr>
              <a:t>Protocal</a:t>
            </a:r>
            <a:endParaRPr lang="en-US" dirty="0">
              <a:latin typeface="Microsoft YaHei" panose="020B0503020204020204" pitchFamily="34" charset="-122"/>
            </a:endParaRPr>
          </a:p>
        </p:txBody>
      </p:sp>
      <p:cxnSp>
        <p:nvCxnSpPr>
          <p:cNvPr id="48" name="Elbow Connector 47"/>
          <p:cNvCxnSpPr>
            <a:endCxn id="4" idx="1"/>
          </p:cNvCxnSpPr>
          <p:nvPr/>
        </p:nvCxnSpPr>
        <p:spPr>
          <a:xfrm>
            <a:off x="2205359" y="2881733"/>
            <a:ext cx="550471" cy="156414"/>
          </a:xfrm>
          <a:prstGeom prst="bentConnector3">
            <a:avLst>
              <a:gd name="adj1" fmla="val 50000"/>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Content Placeholder 9"/>
          <p:cNvSpPr txBox="1">
            <a:spLocks/>
          </p:cNvSpPr>
          <p:nvPr/>
        </p:nvSpPr>
        <p:spPr>
          <a:xfrm>
            <a:off x="856676" y="1251805"/>
            <a:ext cx="5297680" cy="6013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Domain name of the </a:t>
            </a:r>
            <a:r>
              <a:rPr lang="en-US" sz="2400" dirty="0" smtClean="0"/>
              <a:t>website</a:t>
            </a:r>
            <a:endParaRPr lang="en-US" sz="2400" dirty="0"/>
          </a:p>
        </p:txBody>
      </p:sp>
      <p:pic>
        <p:nvPicPr>
          <p:cNvPr id="2" name="Picture 1"/>
          <p:cNvPicPr>
            <a:picLocks noChangeAspect="1"/>
          </p:cNvPicPr>
          <p:nvPr/>
        </p:nvPicPr>
        <p:blipFill>
          <a:blip r:embed="rId3"/>
          <a:stretch>
            <a:fillRect/>
          </a:stretch>
        </p:blipFill>
        <p:spPr>
          <a:xfrm>
            <a:off x="993644" y="3680315"/>
            <a:ext cx="10321423" cy="2847079"/>
          </a:xfrm>
          <a:prstGeom prst="rect">
            <a:avLst/>
          </a:prstGeom>
        </p:spPr>
      </p:pic>
    </p:spTree>
    <p:extLst>
      <p:ext uri="{BB962C8B-B14F-4D97-AF65-F5344CB8AC3E}">
        <p14:creationId xmlns:p14="http://schemas.microsoft.com/office/powerpoint/2010/main" val="3394691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down)">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500"/>
                                        <p:tgtEl>
                                          <p:spTgt spid="47"/>
                                        </p:tgtEl>
                                      </p:cBhvr>
                                    </p:animEffect>
                                  </p:childTnLst>
                                </p:cTn>
                              </p:par>
                              <p:par>
                                <p:cTn id="18" presetID="22" presetClass="entr" presetSubtype="8"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left)">
                                      <p:cBhvr>
                                        <p:cTn id="20" dur="500"/>
                                        <p:tgtEl>
                                          <p:spTgt spid="4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par>
                                <p:cTn id="26" presetID="22" presetClass="entr" presetSubtype="1"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par>
                                <p:cTn id="34" presetID="22" presetClass="entr" presetSubtype="1" fill="hold"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up)">
                                      <p:cBhvr>
                                        <p:cTn id="36" dur="500"/>
                                        <p:tgtEl>
                                          <p:spTgt spid="4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up)">
                                      <p:cBhvr>
                                        <p:cTn id="46" dur="500"/>
                                        <p:tgtEl>
                                          <p:spTgt spid="9"/>
                                        </p:tgtEl>
                                      </p:cBhvr>
                                    </p:animEffect>
                                  </p:childTnLst>
                                </p:cTn>
                              </p:par>
                              <p:par>
                                <p:cTn id="47" presetID="22" presetClass="entr" presetSubtype="1"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1" grpId="0"/>
      <p:bldP spid="21" grpId="0"/>
      <p:bldP spid="47" grpId="0"/>
      <p:bldP spid="19"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Automatic Replies</a:t>
            </a:r>
            <a:endParaRPr lang="en-US" sz="2400" dirty="0"/>
          </a:p>
        </p:txBody>
      </p:sp>
      <p:pic>
        <p:nvPicPr>
          <p:cNvPr id="3" name="Picture 2"/>
          <p:cNvPicPr>
            <a:picLocks noChangeAspect="1"/>
          </p:cNvPicPr>
          <p:nvPr/>
        </p:nvPicPr>
        <p:blipFill>
          <a:blip r:embed="rId2"/>
          <a:stretch>
            <a:fillRect/>
          </a:stretch>
        </p:blipFill>
        <p:spPr>
          <a:xfrm>
            <a:off x="4900539" y="1684938"/>
            <a:ext cx="6314183" cy="4805024"/>
          </a:xfrm>
          <a:prstGeom prst="rect">
            <a:avLst/>
          </a:prstGeom>
        </p:spPr>
      </p:pic>
      <p:sp>
        <p:nvSpPr>
          <p:cNvPr id="8" name="Rectangle 7"/>
          <p:cNvSpPr/>
          <p:nvPr/>
        </p:nvSpPr>
        <p:spPr>
          <a:xfrm>
            <a:off x="6093428" y="4831122"/>
            <a:ext cx="5010001" cy="9020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9" name="Content Placeholder 1"/>
          <p:cNvSpPr txBox="1">
            <a:spLocks/>
          </p:cNvSpPr>
          <p:nvPr/>
        </p:nvSpPr>
        <p:spPr>
          <a:xfrm>
            <a:off x="838200" y="268219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Menu &gt;&gt; File</a:t>
            </a:r>
            <a:endParaRPr lang="en-US" sz="2400" dirty="0"/>
          </a:p>
        </p:txBody>
      </p:sp>
      <p:cxnSp>
        <p:nvCxnSpPr>
          <p:cNvPr id="7" name="Elbow Connector 6"/>
          <p:cNvCxnSpPr/>
          <p:nvPr/>
        </p:nvCxnSpPr>
        <p:spPr>
          <a:xfrm>
            <a:off x="1843314" y="3362702"/>
            <a:ext cx="2525486" cy="1919430"/>
          </a:xfrm>
          <a:prstGeom prst="bentConnector3">
            <a:avLst>
              <a:gd name="adj1" fmla="val 0"/>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3647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animBg="1"/>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Calendar</a:t>
            </a:r>
            <a:endParaRPr lang="en-US" sz="2400" dirty="0"/>
          </a:p>
        </p:txBody>
      </p:sp>
      <p:pic>
        <p:nvPicPr>
          <p:cNvPr id="2" name="Picture 1"/>
          <p:cNvPicPr>
            <a:picLocks noChangeAspect="1"/>
          </p:cNvPicPr>
          <p:nvPr/>
        </p:nvPicPr>
        <p:blipFill>
          <a:blip r:embed="rId2"/>
          <a:stretch>
            <a:fillRect/>
          </a:stretch>
        </p:blipFill>
        <p:spPr>
          <a:xfrm>
            <a:off x="3091543" y="1335314"/>
            <a:ext cx="8860113" cy="5291456"/>
          </a:xfrm>
          <a:prstGeom prst="rect">
            <a:avLst/>
          </a:prstGeom>
        </p:spPr>
      </p:pic>
      <p:pic>
        <p:nvPicPr>
          <p:cNvPr id="3074" name="Picture 2" descr="C:\Users\NAHATH~1\AppData\Local\Temp\SNAGHTML51f5e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992" y="1901564"/>
            <a:ext cx="3507182" cy="64044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68344" y="1966216"/>
            <a:ext cx="754423" cy="5111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4165457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up)">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3074"/>
                                        </p:tgtEl>
                                      </p:cBhvr>
                                    </p:animEffect>
                                    <p:set>
                                      <p:cBhvr>
                                        <p:cTn id="22" dur="1" fill="hold">
                                          <p:stCondLst>
                                            <p:cond delay="499"/>
                                          </p:stCondLst>
                                        </p:cTn>
                                        <p:tgtEl>
                                          <p:spTgt spid="3074"/>
                                        </p:tgtEl>
                                        <p:attrNameLst>
                                          <p:attrName>style.visibility</p:attrName>
                                        </p:attrNameLst>
                                      </p:cBhvr>
                                      <p:to>
                                        <p:strVal val="hidden"/>
                                      </p:to>
                                    </p:set>
                                  </p:childTnLst>
                                </p:cTn>
                              </p:par>
                              <p:par>
                                <p:cTn id="23" presetID="22" presetClass="exit" presetSubtype="4" fill="hold" grpId="1" nodeType="withEffect">
                                  <p:stCondLst>
                                    <p:cond delay="0"/>
                                  </p:stCondLst>
                                  <p:childTnLst>
                                    <p:animEffect transition="out" filter="wipe(down)">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up)">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animBg="1"/>
      <p:bldP spid="5"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Quick Appointments</a:t>
            </a:r>
            <a:endParaRPr lang="en-US" sz="2400" dirty="0"/>
          </a:p>
        </p:txBody>
      </p:sp>
      <p:pic>
        <p:nvPicPr>
          <p:cNvPr id="2" name="Picture 1"/>
          <p:cNvPicPr>
            <a:picLocks noChangeAspect="1"/>
          </p:cNvPicPr>
          <p:nvPr/>
        </p:nvPicPr>
        <p:blipFill>
          <a:blip r:embed="rId3"/>
          <a:stretch>
            <a:fillRect/>
          </a:stretch>
        </p:blipFill>
        <p:spPr>
          <a:xfrm>
            <a:off x="838200" y="1773258"/>
            <a:ext cx="5047619" cy="1990476"/>
          </a:xfrm>
          <a:prstGeom prst="rect">
            <a:avLst/>
          </a:prstGeom>
        </p:spPr>
      </p:pic>
      <p:pic>
        <p:nvPicPr>
          <p:cNvPr id="3" name="Picture 2"/>
          <p:cNvPicPr>
            <a:picLocks noChangeAspect="1"/>
          </p:cNvPicPr>
          <p:nvPr/>
        </p:nvPicPr>
        <p:blipFill rotWithShape="1">
          <a:blip r:embed="rId4"/>
          <a:srcRect b="32585"/>
          <a:stretch/>
        </p:blipFill>
        <p:spPr>
          <a:xfrm>
            <a:off x="3989905" y="2768496"/>
            <a:ext cx="7862443" cy="3390412"/>
          </a:xfrm>
          <a:prstGeom prst="rect">
            <a:avLst/>
          </a:prstGeom>
        </p:spPr>
      </p:pic>
      <p:sp>
        <p:nvSpPr>
          <p:cNvPr id="7" name="TextBox 6"/>
          <p:cNvSpPr txBox="1"/>
          <p:nvPr/>
        </p:nvSpPr>
        <p:spPr>
          <a:xfrm>
            <a:off x="762000" y="3330501"/>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1.Click.</a:t>
            </a:r>
            <a:endParaRPr lang="th-TH" b="1" dirty="0">
              <a:solidFill>
                <a:srgbClr val="FF0000"/>
              </a:solidFill>
              <a:cs typeface="Bangna New" panose="02000506000000020004" pitchFamily="2" charset="0"/>
            </a:endParaRPr>
          </a:p>
        </p:txBody>
      </p:sp>
      <p:cxnSp>
        <p:nvCxnSpPr>
          <p:cNvPr id="8" name="Straight Arrow Connector 7"/>
          <p:cNvCxnSpPr/>
          <p:nvPr/>
        </p:nvCxnSpPr>
        <p:spPr>
          <a:xfrm flipV="1">
            <a:off x="1204875" y="2881379"/>
            <a:ext cx="0" cy="44912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838200" y="2053934"/>
            <a:ext cx="793750" cy="7170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Box 9"/>
          <p:cNvSpPr txBox="1"/>
          <p:nvPr/>
        </p:nvSpPr>
        <p:spPr>
          <a:xfrm>
            <a:off x="2466593" y="4094370"/>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Subject</a:t>
            </a:r>
            <a:endParaRPr lang="th-TH" b="1" dirty="0">
              <a:solidFill>
                <a:srgbClr val="FF0000"/>
              </a:solidFill>
              <a:cs typeface="Bangna New" panose="02000506000000020004" pitchFamily="2" charset="0"/>
            </a:endParaRPr>
          </a:p>
        </p:txBody>
      </p:sp>
      <p:cxnSp>
        <p:nvCxnSpPr>
          <p:cNvPr id="11" name="Straight Arrow Connector 10"/>
          <p:cNvCxnSpPr/>
          <p:nvPr/>
        </p:nvCxnSpPr>
        <p:spPr>
          <a:xfrm flipV="1">
            <a:off x="3479800" y="4053967"/>
            <a:ext cx="510105" cy="21323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362201" y="4425006"/>
            <a:ext cx="1372652"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Location</a:t>
            </a:r>
            <a:endParaRPr lang="th-TH" b="1" dirty="0">
              <a:solidFill>
                <a:srgbClr val="FF0000"/>
              </a:solidFill>
              <a:cs typeface="Bangna New" panose="02000506000000020004" pitchFamily="2" charset="0"/>
            </a:endParaRPr>
          </a:p>
        </p:txBody>
      </p:sp>
      <p:cxnSp>
        <p:nvCxnSpPr>
          <p:cNvPr id="13" name="Straight Arrow Connector 12"/>
          <p:cNvCxnSpPr/>
          <p:nvPr/>
        </p:nvCxnSpPr>
        <p:spPr>
          <a:xfrm flipV="1">
            <a:off x="3479800" y="4384603"/>
            <a:ext cx="510105" cy="21323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768600" y="4768778"/>
            <a:ext cx="966252"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Time</a:t>
            </a:r>
            <a:endParaRPr lang="th-TH" b="1" dirty="0">
              <a:solidFill>
                <a:srgbClr val="FF0000"/>
              </a:solidFill>
              <a:cs typeface="Bangna New" panose="02000506000000020004" pitchFamily="2" charset="0"/>
            </a:endParaRPr>
          </a:p>
        </p:txBody>
      </p:sp>
      <p:cxnSp>
        <p:nvCxnSpPr>
          <p:cNvPr id="15" name="Straight Arrow Connector 14"/>
          <p:cNvCxnSpPr/>
          <p:nvPr/>
        </p:nvCxnSpPr>
        <p:spPr>
          <a:xfrm flipV="1">
            <a:off x="3479800" y="4728375"/>
            <a:ext cx="510105" cy="21323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662518" y="5512453"/>
            <a:ext cx="1072334"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Detail</a:t>
            </a:r>
            <a:endParaRPr lang="th-TH" b="1" dirty="0">
              <a:solidFill>
                <a:srgbClr val="FF0000"/>
              </a:solidFill>
              <a:cs typeface="Bangna New" panose="02000506000000020004" pitchFamily="2" charset="0"/>
            </a:endParaRPr>
          </a:p>
        </p:txBody>
      </p:sp>
      <p:cxnSp>
        <p:nvCxnSpPr>
          <p:cNvPr id="17" name="Straight Arrow Connector 16"/>
          <p:cNvCxnSpPr/>
          <p:nvPr/>
        </p:nvCxnSpPr>
        <p:spPr>
          <a:xfrm flipV="1">
            <a:off x="3479800" y="5472050"/>
            <a:ext cx="510105" cy="21323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540364" y="3313905"/>
            <a:ext cx="1069105"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Click.</a:t>
            </a:r>
            <a:endParaRPr lang="th-TH" b="1" dirty="0">
              <a:solidFill>
                <a:srgbClr val="FF0000"/>
              </a:solidFill>
              <a:cs typeface="Bangna New" panose="02000506000000020004" pitchFamily="2" charset="0"/>
            </a:endParaRPr>
          </a:p>
        </p:txBody>
      </p:sp>
      <p:sp>
        <p:nvSpPr>
          <p:cNvPr id="20" name="Rectangle 19"/>
          <p:cNvSpPr/>
          <p:nvPr/>
        </p:nvSpPr>
        <p:spPr>
          <a:xfrm>
            <a:off x="3959706" y="3238150"/>
            <a:ext cx="428508" cy="61601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cxnSp>
        <p:nvCxnSpPr>
          <p:cNvPr id="23" name="Straight Arrow Connector 22"/>
          <p:cNvCxnSpPr/>
          <p:nvPr/>
        </p:nvCxnSpPr>
        <p:spPr>
          <a:xfrm flipV="1">
            <a:off x="3322074" y="3498571"/>
            <a:ext cx="611014" cy="1659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4497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par>
                                <p:cTn id="34" presetID="2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par>
                                <p:cTn id="42" presetID="22" presetClass="entr" presetSubtype="4"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par>
                                <p:cTn id="50" presetID="22" presetClass="entr" presetSubtype="4"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par>
                                <p:cTn id="58" presetID="22" presetClass="entr" presetSubtype="4"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down)">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down)">
                                      <p:cBhvr>
                                        <p:cTn id="65" dur="500"/>
                                        <p:tgtEl>
                                          <p:spTgt spid="18"/>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down)">
                                      <p:cBhvr>
                                        <p:cTn id="68" dur="500"/>
                                        <p:tgtEl>
                                          <p:spTgt spid="20"/>
                                        </p:tgtEl>
                                      </p:cBhvr>
                                    </p:animEffect>
                                  </p:childTnLst>
                                </p:cTn>
                              </p:par>
                              <p:par>
                                <p:cTn id="69" presetID="22" presetClass="entr" presetSubtype="4" fill="hold"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down)">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9" grpId="0" animBg="1"/>
      <p:bldP spid="10" grpId="0"/>
      <p:bldP spid="12" grpId="0"/>
      <p:bldP spid="14" grpId="0"/>
      <p:bldP spid="16" grpId="0"/>
      <p:bldP spid="18" grpId="0"/>
      <p:bldP spid="2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838200" y="1773258"/>
            <a:ext cx="5047619" cy="1990476"/>
          </a:xfrm>
          <a:prstGeom prst="rect">
            <a:avLst/>
          </a:prstGeom>
        </p:spPr>
      </p:pic>
      <p:pic>
        <p:nvPicPr>
          <p:cNvPr id="2" name="Picture 1"/>
          <p:cNvPicPr>
            <a:picLocks noChangeAspect="1"/>
          </p:cNvPicPr>
          <p:nvPr/>
        </p:nvPicPr>
        <p:blipFill>
          <a:blip r:embed="rId3"/>
          <a:stretch>
            <a:fillRect/>
          </a:stretch>
        </p:blipFill>
        <p:spPr>
          <a:xfrm>
            <a:off x="3508240" y="2753198"/>
            <a:ext cx="8295238" cy="3857143"/>
          </a:xfrm>
          <a:prstGeom prst="rect">
            <a:avLst/>
          </a:prstGeom>
        </p:spPr>
      </p:pic>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New Meeting</a:t>
            </a:r>
            <a:endParaRPr lang="en-US" sz="2400" dirty="0"/>
          </a:p>
        </p:txBody>
      </p:sp>
      <p:sp>
        <p:nvSpPr>
          <p:cNvPr id="5" name="TextBox 4"/>
          <p:cNvSpPr txBox="1"/>
          <p:nvPr/>
        </p:nvSpPr>
        <p:spPr>
          <a:xfrm>
            <a:off x="1369009" y="3291812"/>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1.Click.</a:t>
            </a:r>
            <a:endParaRPr lang="th-TH" b="1" dirty="0">
              <a:solidFill>
                <a:srgbClr val="FF0000"/>
              </a:solidFill>
              <a:cs typeface="Bangna New" panose="02000506000000020004" pitchFamily="2" charset="0"/>
            </a:endParaRPr>
          </a:p>
        </p:txBody>
      </p:sp>
      <p:cxnSp>
        <p:nvCxnSpPr>
          <p:cNvPr id="7" name="Straight Arrow Connector 6"/>
          <p:cNvCxnSpPr/>
          <p:nvPr/>
        </p:nvCxnSpPr>
        <p:spPr>
          <a:xfrm flipV="1">
            <a:off x="1811884" y="2842690"/>
            <a:ext cx="0" cy="44912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445209" y="2015245"/>
            <a:ext cx="793750" cy="7170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9" name="TextBox 8"/>
          <p:cNvSpPr txBox="1"/>
          <p:nvPr/>
        </p:nvSpPr>
        <p:spPr>
          <a:xfrm>
            <a:off x="5509029" y="4789097"/>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Subject</a:t>
            </a:r>
            <a:endParaRPr lang="th-TH" b="1" dirty="0">
              <a:solidFill>
                <a:srgbClr val="FF0000"/>
              </a:solidFill>
              <a:cs typeface="Bangna New" panose="02000506000000020004" pitchFamily="2" charset="0"/>
            </a:endParaRPr>
          </a:p>
        </p:txBody>
      </p:sp>
      <p:sp>
        <p:nvSpPr>
          <p:cNvPr id="11" name="TextBox 10"/>
          <p:cNvSpPr txBox="1"/>
          <p:nvPr/>
        </p:nvSpPr>
        <p:spPr>
          <a:xfrm>
            <a:off x="6480456" y="4980972"/>
            <a:ext cx="1372652"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Location</a:t>
            </a:r>
            <a:endParaRPr lang="th-TH" b="1" dirty="0">
              <a:solidFill>
                <a:srgbClr val="FF0000"/>
              </a:solidFill>
              <a:cs typeface="Bangna New" panose="02000506000000020004" pitchFamily="2" charset="0"/>
            </a:endParaRPr>
          </a:p>
        </p:txBody>
      </p:sp>
      <p:sp>
        <p:nvSpPr>
          <p:cNvPr id="13" name="TextBox 12"/>
          <p:cNvSpPr txBox="1"/>
          <p:nvPr/>
        </p:nvSpPr>
        <p:spPr>
          <a:xfrm>
            <a:off x="5552968" y="5444711"/>
            <a:ext cx="966252"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Time</a:t>
            </a:r>
            <a:endParaRPr lang="th-TH" b="1" dirty="0">
              <a:solidFill>
                <a:srgbClr val="FF0000"/>
              </a:solidFill>
              <a:cs typeface="Bangna New" panose="02000506000000020004" pitchFamily="2" charset="0"/>
            </a:endParaRPr>
          </a:p>
        </p:txBody>
      </p:sp>
      <p:sp>
        <p:nvSpPr>
          <p:cNvPr id="15" name="TextBox 14"/>
          <p:cNvSpPr txBox="1"/>
          <p:nvPr/>
        </p:nvSpPr>
        <p:spPr>
          <a:xfrm>
            <a:off x="5173196" y="5918306"/>
            <a:ext cx="1072334"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Detail</a:t>
            </a:r>
            <a:endParaRPr lang="th-TH" b="1" dirty="0">
              <a:solidFill>
                <a:srgbClr val="FF0000"/>
              </a:solidFill>
              <a:cs typeface="Bangna New" panose="02000506000000020004" pitchFamily="2" charset="0"/>
            </a:endParaRPr>
          </a:p>
        </p:txBody>
      </p:sp>
      <p:sp>
        <p:nvSpPr>
          <p:cNvPr id="17" name="TextBox 16"/>
          <p:cNvSpPr txBox="1"/>
          <p:nvPr/>
        </p:nvSpPr>
        <p:spPr>
          <a:xfrm>
            <a:off x="2042555" y="4689342"/>
            <a:ext cx="1069105"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Click.</a:t>
            </a:r>
            <a:endParaRPr lang="th-TH" b="1" dirty="0">
              <a:solidFill>
                <a:srgbClr val="FF0000"/>
              </a:solidFill>
              <a:cs typeface="Bangna New" panose="02000506000000020004" pitchFamily="2" charset="0"/>
            </a:endParaRPr>
          </a:p>
        </p:txBody>
      </p:sp>
      <p:sp>
        <p:nvSpPr>
          <p:cNvPr id="18" name="Rectangle 17"/>
          <p:cNvSpPr/>
          <p:nvPr/>
        </p:nvSpPr>
        <p:spPr>
          <a:xfrm>
            <a:off x="3533014" y="4499787"/>
            <a:ext cx="543685" cy="85051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cxnSp>
        <p:nvCxnSpPr>
          <p:cNvPr id="19" name="Straight Arrow Connector 18"/>
          <p:cNvCxnSpPr/>
          <p:nvPr/>
        </p:nvCxnSpPr>
        <p:spPr>
          <a:xfrm flipV="1">
            <a:off x="2824265" y="4874008"/>
            <a:ext cx="611014" cy="1659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937223" y="4451162"/>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E-mail </a:t>
            </a:r>
            <a:endParaRPr lang="th-TH" b="1" dirty="0">
              <a:solidFill>
                <a:srgbClr val="FF0000"/>
              </a:solidFill>
              <a:cs typeface="Bangna New" panose="02000506000000020004" pitchFamily="2" charset="0"/>
            </a:endParaRPr>
          </a:p>
        </p:txBody>
      </p:sp>
    </p:spTree>
    <p:extLst>
      <p:ext uri="{BB962C8B-B14F-4D97-AF65-F5344CB8AC3E}">
        <p14:creationId xmlns:p14="http://schemas.microsoft.com/office/powerpoint/2010/main" val="425287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down)">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down)">
                                      <p:cBhvr>
                                        <p:cTn id="58" dur="500"/>
                                        <p:tgtEl>
                                          <p:spTgt spid="17"/>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down)">
                                      <p:cBhvr>
                                        <p:cTn id="61" dur="500"/>
                                        <p:tgtEl>
                                          <p:spTgt spid="18"/>
                                        </p:tgtEl>
                                      </p:cBhvr>
                                    </p:animEffect>
                                  </p:childTnLst>
                                </p:cTn>
                              </p:par>
                              <p:par>
                                <p:cTn id="62" presetID="22" presetClass="entr" presetSubtype="4"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down)">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P spid="8" grpId="0" animBg="1"/>
      <p:bldP spid="9" grpId="0"/>
      <p:bldP spid="11" grpId="0"/>
      <p:bldP spid="13" grpId="0"/>
      <p:bldP spid="15" grpId="0"/>
      <p:bldP spid="17" grpId="0"/>
      <p:bldP spid="18" grpId="0" animBg="1"/>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690572" y="1772581"/>
            <a:ext cx="2076190" cy="866667"/>
          </a:xfrm>
          <a:prstGeom prst="rect">
            <a:avLst/>
          </a:prstGeom>
        </p:spPr>
      </p:pic>
      <p:pic>
        <p:nvPicPr>
          <p:cNvPr id="2" name="Picture 1"/>
          <p:cNvPicPr>
            <a:picLocks noChangeAspect="1"/>
          </p:cNvPicPr>
          <p:nvPr/>
        </p:nvPicPr>
        <p:blipFill>
          <a:blip r:embed="rId3"/>
          <a:stretch>
            <a:fillRect/>
          </a:stretch>
        </p:blipFill>
        <p:spPr>
          <a:xfrm>
            <a:off x="3508240" y="2753198"/>
            <a:ext cx="8295238" cy="3857143"/>
          </a:xfrm>
          <a:prstGeom prst="rect">
            <a:avLst/>
          </a:prstGeom>
        </p:spPr>
      </p:pic>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Meeting Invitations</a:t>
            </a:r>
            <a:endParaRPr lang="en-US" sz="2400" dirty="0"/>
          </a:p>
        </p:txBody>
      </p:sp>
      <p:sp>
        <p:nvSpPr>
          <p:cNvPr id="5" name="TextBox 4"/>
          <p:cNvSpPr txBox="1"/>
          <p:nvPr/>
        </p:nvSpPr>
        <p:spPr>
          <a:xfrm>
            <a:off x="2426718" y="1709616"/>
            <a:ext cx="2017122"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1.Right Click.</a:t>
            </a:r>
            <a:endParaRPr lang="th-TH" b="1" dirty="0">
              <a:solidFill>
                <a:srgbClr val="FF0000"/>
              </a:solidFill>
              <a:cs typeface="Bangna New" panose="02000506000000020004" pitchFamily="2" charset="0"/>
            </a:endParaRPr>
          </a:p>
        </p:txBody>
      </p:sp>
      <p:cxnSp>
        <p:nvCxnSpPr>
          <p:cNvPr id="7" name="Straight Arrow Connector 6"/>
          <p:cNvCxnSpPr>
            <a:stCxn id="5" idx="1"/>
          </p:cNvCxnSpPr>
          <p:nvPr/>
        </p:nvCxnSpPr>
        <p:spPr>
          <a:xfrm flipH="1">
            <a:off x="2042555" y="1894282"/>
            <a:ext cx="384163" cy="15030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838200" y="2119605"/>
            <a:ext cx="1295400" cy="38250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9" name="TextBox 8"/>
          <p:cNvSpPr txBox="1"/>
          <p:nvPr/>
        </p:nvSpPr>
        <p:spPr>
          <a:xfrm>
            <a:off x="5509029" y="4789097"/>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Subject</a:t>
            </a:r>
            <a:endParaRPr lang="th-TH" b="1" dirty="0">
              <a:solidFill>
                <a:srgbClr val="FF0000"/>
              </a:solidFill>
              <a:cs typeface="Bangna New" panose="02000506000000020004" pitchFamily="2" charset="0"/>
            </a:endParaRPr>
          </a:p>
        </p:txBody>
      </p:sp>
      <p:sp>
        <p:nvSpPr>
          <p:cNvPr id="11" name="TextBox 10"/>
          <p:cNvSpPr txBox="1"/>
          <p:nvPr/>
        </p:nvSpPr>
        <p:spPr>
          <a:xfrm>
            <a:off x="6480456" y="4980972"/>
            <a:ext cx="1372652"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Location</a:t>
            </a:r>
            <a:endParaRPr lang="th-TH" b="1" dirty="0">
              <a:solidFill>
                <a:srgbClr val="FF0000"/>
              </a:solidFill>
              <a:cs typeface="Bangna New" panose="02000506000000020004" pitchFamily="2" charset="0"/>
            </a:endParaRPr>
          </a:p>
        </p:txBody>
      </p:sp>
      <p:sp>
        <p:nvSpPr>
          <p:cNvPr id="13" name="TextBox 12"/>
          <p:cNvSpPr txBox="1"/>
          <p:nvPr/>
        </p:nvSpPr>
        <p:spPr>
          <a:xfrm>
            <a:off x="5552968" y="5444711"/>
            <a:ext cx="966252"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Time</a:t>
            </a:r>
            <a:endParaRPr lang="th-TH" b="1" dirty="0">
              <a:solidFill>
                <a:srgbClr val="FF0000"/>
              </a:solidFill>
              <a:cs typeface="Bangna New" panose="02000506000000020004" pitchFamily="2" charset="0"/>
            </a:endParaRPr>
          </a:p>
        </p:txBody>
      </p:sp>
      <p:sp>
        <p:nvSpPr>
          <p:cNvPr id="15" name="TextBox 14"/>
          <p:cNvSpPr txBox="1"/>
          <p:nvPr/>
        </p:nvSpPr>
        <p:spPr>
          <a:xfrm>
            <a:off x="5173196" y="5918306"/>
            <a:ext cx="1072334"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Detail</a:t>
            </a:r>
            <a:endParaRPr lang="th-TH" b="1" dirty="0">
              <a:solidFill>
                <a:srgbClr val="FF0000"/>
              </a:solidFill>
              <a:cs typeface="Bangna New" panose="02000506000000020004" pitchFamily="2" charset="0"/>
            </a:endParaRPr>
          </a:p>
        </p:txBody>
      </p:sp>
      <p:sp>
        <p:nvSpPr>
          <p:cNvPr id="17" name="TextBox 16"/>
          <p:cNvSpPr txBox="1"/>
          <p:nvPr/>
        </p:nvSpPr>
        <p:spPr>
          <a:xfrm>
            <a:off x="2042555" y="4689342"/>
            <a:ext cx="1069105"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Click.</a:t>
            </a:r>
            <a:endParaRPr lang="th-TH" b="1" dirty="0">
              <a:solidFill>
                <a:srgbClr val="FF0000"/>
              </a:solidFill>
              <a:cs typeface="Bangna New" panose="02000506000000020004" pitchFamily="2" charset="0"/>
            </a:endParaRPr>
          </a:p>
        </p:txBody>
      </p:sp>
      <p:sp>
        <p:nvSpPr>
          <p:cNvPr id="18" name="Rectangle 17"/>
          <p:cNvSpPr/>
          <p:nvPr/>
        </p:nvSpPr>
        <p:spPr>
          <a:xfrm>
            <a:off x="3533014" y="4499787"/>
            <a:ext cx="543685" cy="85051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cxnSp>
        <p:nvCxnSpPr>
          <p:cNvPr id="19" name="Straight Arrow Connector 18"/>
          <p:cNvCxnSpPr/>
          <p:nvPr/>
        </p:nvCxnSpPr>
        <p:spPr>
          <a:xfrm flipV="1">
            <a:off x="2824265" y="4874008"/>
            <a:ext cx="611014" cy="1659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937223" y="4451162"/>
            <a:ext cx="1268259"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E-mail </a:t>
            </a:r>
            <a:endParaRPr lang="th-TH" b="1" dirty="0">
              <a:solidFill>
                <a:srgbClr val="FF0000"/>
              </a:solidFill>
              <a:cs typeface="Bangna New" panose="02000506000000020004" pitchFamily="2" charset="0"/>
            </a:endParaRPr>
          </a:p>
        </p:txBody>
      </p:sp>
      <p:pic>
        <p:nvPicPr>
          <p:cNvPr id="10" name="Picture 9"/>
          <p:cNvPicPr>
            <a:picLocks noChangeAspect="1"/>
          </p:cNvPicPr>
          <p:nvPr/>
        </p:nvPicPr>
        <p:blipFill>
          <a:blip r:embed="rId4"/>
          <a:stretch>
            <a:fillRect/>
          </a:stretch>
        </p:blipFill>
        <p:spPr>
          <a:xfrm>
            <a:off x="1452205" y="2574792"/>
            <a:ext cx="1361905" cy="1961905"/>
          </a:xfrm>
          <a:prstGeom prst="rect">
            <a:avLst/>
          </a:prstGeom>
        </p:spPr>
      </p:pic>
      <p:sp>
        <p:nvSpPr>
          <p:cNvPr id="24" name="TextBox 23"/>
          <p:cNvSpPr txBox="1"/>
          <p:nvPr/>
        </p:nvSpPr>
        <p:spPr>
          <a:xfrm>
            <a:off x="2989354" y="2366551"/>
            <a:ext cx="2563614"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2.Invite Attendees</a:t>
            </a:r>
            <a:endParaRPr lang="th-TH" b="1" dirty="0">
              <a:solidFill>
                <a:srgbClr val="FF0000"/>
              </a:solidFill>
              <a:cs typeface="Bangna New" panose="02000506000000020004" pitchFamily="2" charset="0"/>
            </a:endParaRPr>
          </a:p>
        </p:txBody>
      </p:sp>
      <p:cxnSp>
        <p:nvCxnSpPr>
          <p:cNvPr id="25" name="Straight Arrow Connector 24"/>
          <p:cNvCxnSpPr>
            <a:stCxn id="24" idx="1"/>
          </p:cNvCxnSpPr>
          <p:nvPr/>
        </p:nvCxnSpPr>
        <p:spPr>
          <a:xfrm flipH="1">
            <a:off x="2605192" y="2551217"/>
            <a:ext cx="384162" cy="15030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1400836" y="2776540"/>
            <a:ext cx="1295400" cy="38250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405330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down)">
                                      <p:cBhvr>
                                        <p:cTn id="33" dur="500"/>
                                        <p:tgtEl>
                                          <p:spTgt spid="24"/>
                                        </p:tgtEl>
                                      </p:cBhvr>
                                    </p:animEffect>
                                  </p:childTnLst>
                                </p:cTn>
                              </p:par>
                              <p:par>
                                <p:cTn id="34" presetID="22" presetClass="entr" presetSubtype="4"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up)">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down)">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down)">
                                      <p:cBhvr>
                                        <p:cTn id="54" dur="500"/>
                                        <p:tgtEl>
                                          <p:spTgt spid="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down)">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down)">
                                      <p:cBhvr>
                                        <p:cTn id="74" dur="500"/>
                                        <p:tgtEl>
                                          <p:spTgt spid="17"/>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down)">
                                      <p:cBhvr>
                                        <p:cTn id="77" dur="500"/>
                                        <p:tgtEl>
                                          <p:spTgt spid="18"/>
                                        </p:tgtEl>
                                      </p:cBhvr>
                                    </p:animEffect>
                                  </p:childTnLst>
                                </p:cTn>
                              </p:par>
                              <p:par>
                                <p:cTn id="78" presetID="22" presetClass="entr" presetSubtype="4" fill="hold" nodeType="with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wipe(down)">
                                      <p:cBhvr>
                                        <p:cTn id="8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P spid="8" grpId="0" animBg="1"/>
      <p:bldP spid="9" grpId="0"/>
      <p:bldP spid="11" grpId="0"/>
      <p:bldP spid="13" grpId="0"/>
      <p:bldP spid="15" grpId="0"/>
      <p:bldP spid="17" grpId="0"/>
      <p:bldP spid="18" grpId="0" animBg="1"/>
      <p:bldP spid="20" grpId="0"/>
      <p:bldP spid="24" grpId="0"/>
      <p:bldP spid="2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2"/>
          <a:stretch>
            <a:fillRect/>
          </a:stretch>
        </p:blipFill>
        <p:spPr>
          <a:xfrm>
            <a:off x="4044879" y="3706428"/>
            <a:ext cx="5419048" cy="1276190"/>
          </a:xfrm>
          <a:prstGeom prst="rect">
            <a:avLst/>
          </a:prstGeom>
        </p:spPr>
      </p:pic>
      <p:pic>
        <p:nvPicPr>
          <p:cNvPr id="4" name="Picture 3"/>
          <p:cNvPicPr>
            <a:picLocks noChangeAspect="1"/>
          </p:cNvPicPr>
          <p:nvPr/>
        </p:nvPicPr>
        <p:blipFill>
          <a:blip r:embed="rId3"/>
          <a:stretch>
            <a:fillRect/>
          </a:stretch>
        </p:blipFill>
        <p:spPr>
          <a:xfrm>
            <a:off x="1673450" y="2544934"/>
            <a:ext cx="2371429" cy="790476"/>
          </a:xfrm>
          <a:prstGeom prst="rect">
            <a:avLst/>
          </a:prstGeom>
        </p:spPr>
      </p:pic>
      <p:sp>
        <p:nvSpPr>
          <p:cNvPr id="6" name="Content Placeholder 1"/>
          <p:cNvSpPr txBox="1">
            <a:spLocks/>
          </p:cNvSpPr>
          <p:nvPr/>
        </p:nvSpPr>
        <p:spPr>
          <a:xfrm>
            <a:off x="838200" y="1213772"/>
            <a:ext cx="10515600" cy="680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Microsoft YaHei" panose="020B0503020204020204" pitchFamily="34" charset="-122"/>
                <a:ea typeface="+mn-ea"/>
                <a:cs typeface="Bangna New" panose="02000506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crosoft YaHei" panose="020B0503020204020204" pitchFamily="34" charset="-122"/>
                <a:ea typeface="+mn-ea"/>
                <a:cs typeface="Bangna New" panose="02000506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crosoft YaHei" panose="020B0503020204020204" pitchFamily="34" charset="-122"/>
                <a:ea typeface="+mn-ea"/>
                <a:cs typeface="Bangna New" panose="02000506000000020004"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crosoft YaHei" panose="020B0503020204020204" pitchFamily="34" charset="-122"/>
                <a:ea typeface="+mn-ea"/>
                <a:cs typeface="Bangna New" panose="02000506000000020004"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Cancelling a Meeting</a:t>
            </a:r>
            <a:endParaRPr lang="en-US" sz="2400" dirty="0"/>
          </a:p>
        </p:txBody>
      </p:sp>
      <p:sp>
        <p:nvSpPr>
          <p:cNvPr id="5" name="TextBox 4"/>
          <p:cNvSpPr txBox="1"/>
          <p:nvPr/>
        </p:nvSpPr>
        <p:spPr>
          <a:xfrm>
            <a:off x="4044879" y="2318804"/>
            <a:ext cx="2017122"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1. Click.</a:t>
            </a:r>
            <a:endParaRPr lang="th-TH" b="1" dirty="0">
              <a:solidFill>
                <a:srgbClr val="FF0000"/>
              </a:solidFill>
              <a:cs typeface="Bangna New" panose="02000506000000020004" pitchFamily="2" charset="0"/>
            </a:endParaRPr>
          </a:p>
        </p:txBody>
      </p:sp>
      <p:cxnSp>
        <p:nvCxnSpPr>
          <p:cNvPr id="7" name="Straight Arrow Connector 6"/>
          <p:cNvCxnSpPr/>
          <p:nvPr/>
        </p:nvCxnSpPr>
        <p:spPr>
          <a:xfrm flipH="1">
            <a:off x="3440771" y="2619199"/>
            <a:ext cx="384163" cy="15030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236416" y="2844522"/>
            <a:ext cx="1295400" cy="38250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4" name="TextBox 23"/>
          <p:cNvSpPr txBox="1"/>
          <p:nvPr/>
        </p:nvSpPr>
        <p:spPr>
          <a:xfrm>
            <a:off x="5308600" y="3062618"/>
            <a:ext cx="2563614" cy="369332"/>
          </a:xfrm>
          <a:prstGeom prst="rect">
            <a:avLst/>
          </a:prstGeom>
          <a:noFill/>
        </p:spPr>
        <p:txBody>
          <a:bodyPr wrap="square" rtlCol="0">
            <a:spAutoFit/>
          </a:bodyPr>
          <a:lstStyle/>
          <a:p>
            <a:r>
              <a:rPr lang="en-US" b="1" dirty="0" smtClean="0">
                <a:solidFill>
                  <a:srgbClr val="FF0000"/>
                </a:solidFill>
                <a:cs typeface="Bangna New" panose="02000506000000020004" pitchFamily="2" charset="0"/>
              </a:rPr>
              <a:t>2.Cancel Meeting</a:t>
            </a:r>
            <a:endParaRPr lang="th-TH" b="1" dirty="0">
              <a:solidFill>
                <a:srgbClr val="FF0000"/>
              </a:solidFill>
              <a:cs typeface="Bangna New" panose="02000506000000020004" pitchFamily="2" charset="0"/>
            </a:endParaRPr>
          </a:p>
        </p:txBody>
      </p:sp>
      <p:cxnSp>
        <p:nvCxnSpPr>
          <p:cNvPr id="25" name="Straight Arrow Connector 24"/>
          <p:cNvCxnSpPr/>
          <p:nvPr/>
        </p:nvCxnSpPr>
        <p:spPr>
          <a:xfrm flipH="1">
            <a:off x="5053440" y="3370909"/>
            <a:ext cx="255160" cy="4591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4349537" y="3953678"/>
            <a:ext cx="703903" cy="7720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383212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par>
                                <p:cTn id="24" presetID="22" presetClass="entr" presetSubtype="4"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down)">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P spid="8" grpId="0" animBg="1"/>
      <p:bldP spid="24" grpId="0"/>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980"/>
          <p:cNvSpPr/>
          <p:nvPr/>
        </p:nvSpPr>
        <p:spPr>
          <a:xfrm>
            <a:off x="-35719" y="1026695"/>
            <a:ext cx="5441291" cy="5831305"/>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grpSp>
        <p:nvGrpSpPr>
          <p:cNvPr id="5" name="Group 983"/>
          <p:cNvGrpSpPr/>
          <p:nvPr/>
        </p:nvGrpSpPr>
        <p:grpSpPr>
          <a:xfrm>
            <a:off x="3146808" y="2945797"/>
            <a:ext cx="1552180" cy="1034074"/>
            <a:chOff x="0" y="0"/>
            <a:chExt cx="3046101" cy="2029335"/>
          </a:xfrm>
        </p:grpSpPr>
        <p:sp>
          <p:nvSpPr>
            <p:cNvPr id="6"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sp>
          <p:nvSpPr>
            <p:cNvPr id="7"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sp>
        <p:nvSpPr>
          <p:cNvPr id="8"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panose="020B0503020204020204" pitchFamily="34" charset="-122"/>
                <a:ea typeface="Microsoft YaHei" panose="020B0503020204020204" pitchFamily="34" charset="-122"/>
              </a:rPr>
              <a:t>Unit 2</a:t>
            </a:r>
            <a:r>
              <a:rPr lang="en-US" sz="2400" b="1" dirty="0">
                <a:solidFill>
                  <a:schemeClr val="bg1"/>
                </a:solidFill>
                <a:ea typeface="Microsoft YaHei" panose="020B0503020204020204" pitchFamily="34" charset="-122"/>
              </a:rPr>
              <a:t>: Web </a:t>
            </a:r>
            <a:r>
              <a:rPr lang="en-US" sz="2400" b="1" dirty="0" smtClean="0">
                <a:solidFill>
                  <a:schemeClr val="bg1"/>
                </a:solidFill>
                <a:ea typeface="Microsoft YaHei" panose="020B0503020204020204" pitchFamily="34" charset="-122"/>
              </a:rPr>
              <a:t>Browsing</a:t>
            </a:r>
            <a:br>
              <a:rPr lang="en-US" sz="2400" b="1" dirty="0" smtClean="0">
                <a:solidFill>
                  <a:schemeClr val="bg1"/>
                </a:solidFill>
                <a:ea typeface="Microsoft YaHei" panose="020B0503020204020204" pitchFamily="34" charset="-122"/>
              </a:rPr>
            </a:br>
            <a:r>
              <a:rPr lang="en-US" sz="2400" b="1" dirty="0" smtClean="0">
                <a:solidFill>
                  <a:schemeClr val="bg1"/>
                </a:solidFill>
                <a:ea typeface="Microsoft YaHei" panose="020B0503020204020204" pitchFamily="34" charset="-122"/>
              </a:rPr>
              <a:t> and Navigation</a:t>
            </a:r>
            <a:endParaRPr lang="en-US" sz="2400" b="1" dirty="0">
              <a:solidFill>
                <a:schemeClr val="bg1"/>
              </a:solidFill>
              <a:latin typeface="Microsoft YaHei" panose="020B0503020204020204" pitchFamily="34" charset="-122"/>
              <a:ea typeface="Microsoft YaHei" panose="020B0503020204020204" pitchFamily="34" charset="-122"/>
            </a:endParaRPr>
          </a:p>
        </p:txBody>
      </p:sp>
      <p:grpSp>
        <p:nvGrpSpPr>
          <p:cNvPr id="10" name="Group 9"/>
          <p:cNvGrpSpPr/>
          <p:nvPr/>
        </p:nvGrpSpPr>
        <p:grpSpPr>
          <a:xfrm>
            <a:off x="5600983" y="4979201"/>
            <a:ext cx="577599" cy="577599"/>
            <a:chOff x="5665663" y="2998183"/>
            <a:chExt cx="317530" cy="317530"/>
          </a:xfrm>
        </p:grpSpPr>
        <p:sp>
          <p:nvSpPr>
            <p:cNvPr id="11"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2"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3" name="Group 12"/>
          <p:cNvGrpSpPr/>
          <p:nvPr/>
        </p:nvGrpSpPr>
        <p:grpSpPr>
          <a:xfrm>
            <a:off x="5600983" y="4137885"/>
            <a:ext cx="577599" cy="577599"/>
            <a:chOff x="5665663" y="2998183"/>
            <a:chExt cx="317530" cy="317530"/>
          </a:xfrm>
        </p:grpSpPr>
        <p:sp>
          <p:nvSpPr>
            <p:cNvPr id="14"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5"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6" name="Group 15"/>
          <p:cNvGrpSpPr/>
          <p:nvPr/>
        </p:nvGrpSpPr>
        <p:grpSpPr>
          <a:xfrm>
            <a:off x="5600985" y="3296570"/>
            <a:ext cx="577599" cy="577599"/>
            <a:chOff x="5665663" y="2998183"/>
            <a:chExt cx="317530" cy="317530"/>
          </a:xfrm>
        </p:grpSpPr>
        <p:sp>
          <p:nvSpPr>
            <p:cNvPr id="17"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18"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pSp>
        <p:nvGrpSpPr>
          <p:cNvPr id="19" name="Group 18"/>
          <p:cNvGrpSpPr/>
          <p:nvPr/>
        </p:nvGrpSpPr>
        <p:grpSpPr>
          <a:xfrm>
            <a:off x="5600983" y="2506357"/>
            <a:ext cx="577599" cy="577599"/>
            <a:chOff x="5665663" y="2998183"/>
            <a:chExt cx="317530" cy="317530"/>
          </a:xfrm>
        </p:grpSpPr>
        <p:sp>
          <p:nvSpPr>
            <p:cNvPr id="20" name="Shape 990"/>
            <p:cNvSpPr/>
            <p:nvPr/>
          </p:nvSpPr>
          <p:spPr>
            <a:xfrm>
              <a:off x="5665663" y="2998183"/>
              <a:ext cx="317530" cy="317530"/>
            </a:xfrm>
            <a:prstGeom prst="rect">
              <a:avLst/>
            </a:prstGeom>
            <a:solidFill>
              <a:srgbClr val="2E75B6"/>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icrosoft YaHei" panose="020B0503020204020204" pitchFamily="34" charset="-122"/>
                <a:ea typeface="Microsoft YaHei" panose="020B0503020204020204" pitchFamily="34" charset="-122"/>
              </a:endParaRPr>
            </a:p>
          </p:txBody>
        </p:sp>
        <p:sp>
          <p:nvSpPr>
            <p:cNvPr id="21" name="Shape 1713"/>
            <p:cNvSpPr/>
            <p:nvPr/>
          </p:nvSpPr>
          <p:spPr>
            <a:xfrm>
              <a:off x="5771309" y="3081947"/>
              <a:ext cx="119389" cy="15000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lvl="0" algn="l">
                <a:defRPr sz="3100" b="1">
                  <a:latin typeface="Kontrapunkt Bob Bold"/>
                  <a:ea typeface="Kontrapunkt Bob Bold"/>
                  <a:cs typeface="Kontrapunkt Bob Bold"/>
                  <a:sym typeface="Kontrapunkt Bob Bold"/>
                </a:defRPr>
              </a:pPr>
              <a:endParaRPr sz="2400">
                <a:latin typeface="Microsoft YaHei" panose="020B0503020204020204" pitchFamily="34" charset="-122"/>
                <a:ea typeface="Microsoft YaHei" panose="020B0503020204020204" pitchFamily="34" charset="-122"/>
              </a:endParaRPr>
            </a:p>
          </p:txBody>
        </p:sp>
      </p:grpSp>
      <p:graphicFrame>
        <p:nvGraphicFramePr>
          <p:cNvPr id="24" name="Table 23"/>
          <p:cNvGraphicFramePr>
            <a:graphicFrameLocks noGrp="1"/>
          </p:cNvGraphicFramePr>
          <p:nvPr>
            <p:extLst>
              <p:ext uri="{D42A27DB-BD31-4B8C-83A1-F6EECF244321}">
                <p14:modId xmlns:p14="http://schemas.microsoft.com/office/powerpoint/2010/main" val="2324282275"/>
              </p:ext>
            </p:extLst>
          </p:nvPr>
        </p:nvGraphicFramePr>
        <p:xfrm>
          <a:off x="5948153" y="2576613"/>
          <a:ext cx="8128000" cy="5212080"/>
        </p:xfrm>
        <a:graphic>
          <a:graphicData uri="http://schemas.openxmlformats.org/drawingml/2006/table">
            <a:tbl>
              <a:tblPr firstRow="1" bandRow="1">
                <a:tableStyleId>{5C22544A-7EE6-4342-B048-85BDC9FD1C3A}</a:tableStyleId>
              </a:tblPr>
              <a:tblGrid>
                <a:gridCol w="453019">
                  <a:extLst>
                    <a:ext uri="{9D8B030D-6E8A-4147-A177-3AD203B41FA5}">
                      <a16:colId xmlns:a16="http://schemas.microsoft.com/office/drawing/2014/main" val="2162498673"/>
                    </a:ext>
                  </a:extLst>
                </a:gridCol>
                <a:gridCol w="7674981">
                  <a:extLst>
                    <a:ext uri="{9D8B030D-6E8A-4147-A177-3AD203B41FA5}">
                      <a16:colId xmlns:a16="http://schemas.microsoft.com/office/drawing/2014/main" val="1643003931"/>
                    </a:ext>
                  </a:extLst>
                </a:gridCol>
              </a:tblGrid>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Web Browsing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6796459"/>
                  </a:ext>
                </a:extLst>
              </a:tr>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b="0" dirty="0" smtClean="0">
                        <a:solidFill>
                          <a:schemeClr val="tx1"/>
                        </a:solidFill>
                        <a:latin typeface="Microsoft YaHei" panose="020B0503020204020204" pitchFamily="34" charset="-122"/>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Tabbed Browsing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2683998"/>
                  </a:ext>
                </a:extLst>
              </a:tr>
              <a:tr h="370840">
                <a:tc>
                  <a:txBody>
                    <a:bodyPr/>
                    <a:lstStyle/>
                    <a:p>
                      <a:endParaRPr lang="en-US" sz="2400" b="0" dirty="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b="0" dirty="0" smtClean="0">
                        <a:solidFill>
                          <a:schemeClr val="tx1"/>
                        </a:solidFill>
                        <a:latin typeface="Microsoft YaHei" panose="020B0503020204020204" pitchFamily="34" charset="-122"/>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tx1"/>
                          </a:solidFill>
                          <a:latin typeface="Microsoft YaHei" panose="020B0503020204020204" pitchFamily="34" charset="-122"/>
                          <a:ea typeface="Microsoft YaHei" panose="020B0503020204020204" pitchFamily="34" charset="-122"/>
                        </a:rPr>
                        <a:t>Navigation</a:t>
                      </a:r>
                      <a:endParaRPr lang="en-GB" sz="2400" b="0" dirty="0" smtClean="0">
                        <a:solidFill>
                          <a:schemeClr val="tx1"/>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2305911"/>
                  </a:ext>
                </a:extLst>
              </a:tr>
              <a:tr h="370840">
                <a:tc>
                  <a:txBody>
                    <a:bodyPr/>
                    <a:lstStyle/>
                    <a:p>
                      <a:endParaRPr lang="en-US" sz="2400" b="0" dirty="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2400" b="0" dirty="0" smtClean="0">
                          <a:solidFill>
                            <a:schemeClr val="tx1"/>
                          </a:solidFill>
                          <a:latin typeface="Microsoft YaHei" panose="020B0503020204020204" pitchFamily="34" charset="-122"/>
                          <a:ea typeface="Microsoft YaHei" panose="020B0503020204020204" pitchFamily="34" charset="-122"/>
                        </a:rPr>
                        <a:t>History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5426689"/>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06619455"/>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2105343"/>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9197447"/>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00427287"/>
                  </a:ext>
                </a:extLst>
              </a:tr>
              <a:tr h="370840">
                <a:tc>
                  <a:txBody>
                    <a:bodyPr/>
                    <a:lstStyle/>
                    <a:p>
                      <a:endParaRPr lang="en-US" sz="2400" b="0">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400" b="0" dirty="0" smtClean="0">
                        <a:solidFill>
                          <a:schemeClr val="bg1">
                            <a:lumMod val="50000"/>
                          </a:schemeClr>
                        </a:solidFill>
                        <a:latin typeface="Microsoft YaHei" panose="020B0503020204020204" pitchFamily="34" charset="-122"/>
                        <a:ea typeface="Microsoft YaHei"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83097051"/>
                  </a:ext>
                </a:extLst>
              </a:tr>
            </a:tbl>
          </a:graphicData>
        </a:graphic>
      </p:graphicFrame>
    </p:spTree>
    <p:extLst>
      <p:ext uri="{BB962C8B-B14F-4D97-AF65-F5344CB8AC3E}">
        <p14:creationId xmlns:p14="http://schemas.microsoft.com/office/powerpoint/2010/main" val="927086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9140" y="3698504"/>
            <a:ext cx="2818980" cy="2541814"/>
          </a:xfrm>
          <a:prstGeom prst="rect">
            <a:avLst/>
          </a:prstGeom>
        </p:spPr>
      </p:pic>
      <p:pic>
        <p:nvPicPr>
          <p:cNvPr id="1028" name="Picture 4" descr="Image result for S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9455" y="4520521"/>
            <a:ext cx="2316900" cy="160168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5"/>
          <a:stretch>
            <a:fillRect/>
          </a:stretch>
        </p:blipFill>
        <p:spPr>
          <a:xfrm>
            <a:off x="5111432" y="1840771"/>
            <a:ext cx="2600325" cy="1752600"/>
          </a:xfrm>
          <a:prstGeom prst="rect">
            <a:avLst/>
          </a:prstGeom>
        </p:spPr>
      </p:pic>
      <p:pic>
        <p:nvPicPr>
          <p:cNvPr id="1026" name="Picture 2" descr="Image result for surfing the Interne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6676" y="2110821"/>
            <a:ext cx="3001014" cy="2037430"/>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9"/>
          <p:cNvSpPr>
            <a:spLocks noGrp="1"/>
          </p:cNvSpPr>
          <p:nvPr>
            <p:ph idx="1"/>
          </p:nvPr>
        </p:nvSpPr>
        <p:spPr>
          <a:xfrm>
            <a:off x="856676" y="1251805"/>
            <a:ext cx="5297680" cy="601381"/>
          </a:xfrm>
        </p:spPr>
        <p:txBody>
          <a:bodyPr>
            <a:normAutofit/>
          </a:bodyPr>
          <a:lstStyle/>
          <a:p>
            <a:pPr marL="0" indent="0">
              <a:buNone/>
            </a:pPr>
            <a:r>
              <a:rPr lang="en-US" sz="2400" dirty="0"/>
              <a:t>Web Browsing </a:t>
            </a:r>
            <a:r>
              <a:rPr lang="en-US" sz="2400" dirty="0" smtClean="0"/>
              <a:t>Concepts</a:t>
            </a:r>
            <a:endParaRPr lang="en-US" sz="2400" dirty="0"/>
          </a:p>
        </p:txBody>
      </p:sp>
      <p:sp>
        <p:nvSpPr>
          <p:cNvPr id="2" name="Rectangle 1"/>
          <p:cNvSpPr/>
          <p:nvPr/>
        </p:nvSpPr>
        <p:spPr>
          <a:xfrm>
            <a:off x="2102026" y="3550632"/>
            <a:ext cx="2357505" cy="369332"/>
          </a:xfrm>
          <a:prstGeom prst="rect">
            <a:avLst/>
          </a:prstGeom>
          <a:solidFill>
            <a:schemeClr val="bg1"/>
          </a:solidFill>
        </p:spPr>
        <p:txBody>
          <a:bodyPr wrap="none">
            <a:spAutoFit/>
          </a:bodyPr>
          <a:lstStyle/>
          <a:p>
            <a:r>
              <a:rPr lang="en-US" dirty="0">
                <a:latin typeface="Microsoft YaHei" panose="020B0503020204020204" pitchFamily="34" charset="-122"/>
              </a:rPr>
              <a:t>S</a:t>
            </a:r>
            <a:r>
              <a:rPr lang="en-US" dirty="0" smtClean="0">
                <a:latin typeface="Microsoft YaHei" panose="020B0503020204020204" pitchFamily="34" charset="-122"/>
              </a:rPr>
              <a:t>urfing </a:t>
            </a:r>
            <a:r>
              <a:rPr lang="en-US" dirty="0">
                <a:latin typeface="Microsoft YaHei" panose="020B0503020204020204" pitchFamily="34" charset="-122"/>
              </a:rPr>
              <a:t>the Internet</a:t>
            </a:r>
          </a:p>
        </p:txBody>
      </p:sp>
      <p:pic>
        <p:nvPicPr>
          <p:cNvPr id="3" name="Picture 2"/>
          <p:cNvPicPr>
            <a:picLocks noChangeAspect="1"/>
          </p:cNvPicPr>
          <p:nvPr/>
        </p:nvPicPr>
        <p:blipFill>
          <a:blip r:embed="rId7"/>
          <a:stretch>
            <a:fillRect/>
          </a:stretch>
        </p:blipFill>
        <p:spPr>
          <a:xfrm>
            <a:off x="856676" y="4291585"/>
            <a:ext cx="3001014" cy="2254095"/>
          </a:xfrm>
          <a:prstGeom prst="rect">
            <a:avLst/>
          </a:prstGeom>
        </p:spPr>
      </p:pic>
      <p:sp>
        <p:nvSpPr>
          <p:cNvPr id="6" name="Rectangle 5"/>
          <p:cNvSpPr/>
          <p:nvPr/>
        </p:nvSpPr>
        <p:spPr>
          <a:xfrm>
            <a:off x="2102026" y="4484444"/>
            <a:ext cx="5173985" cy="369332"/>
          </a:xfrm>
          <a:prstGeom prst="rect">
            <a:avLst/>
          </a:prstGeom>
          <a:solidFill>
            <a:schemeClr val="bg1"/>
          </a:solidFill>
        </p:spPr>
        <p:txBody>
          <a:bodyPr wrap="square">
            <a:spAutoFit/>
          </a:bodyPr>
          <a:lstStyle/>
          <a:p>
            <a:r>
              <a:rPr lang="en-US" dirty="0" smtClean="0">
                <a:latin typeface="Microsoft YaHei" panose="020B0503020204020204" pitchFamily="34" charset="-122"/>
              </a:rPr>
              <a:t>Retrieving </a:t>
            </a:r>
            <a:r>
              <a:rPr lang="en-US" dirty="0">
                <a:latin typeface="Microsoft YaHei" panose="020B0503020204020204" pitchFamily="34" charset="-122"/>
              </a:rPr>
              <a:t>resources </a:t>
            </a:r>
            <a:r>
              <a:rPr lang="en-US" dirty="0" smtClean="0">
                <a:latin typeface="Microsoft YaHei" panose="020B0503020204020204" pitchFamily="34" charset="-122"/>
              </a:rPr>
              <a:t>on </a:t>
            </a:r>
            <a:r>
              <a:rPr lang="en-US" dirty="0">
                <a:latin typeface="Microsoft YaHei" panose="020B0503020204020204" pitchFamily="34" charset="-122"/>
              </a:rPr>
              <a:t>the World Wide Web</a:t>
            </a:r>
          </a:p>
        </p:txBody>
      </p:sp>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99678" y="1374171"/>
            <a:ext cx="2430445" cy="1788517"/>
          </a:xfrm>
          <a:prstGeom prst="rect">
            <a:avLst/>
          </a:prstGeom>
        </p:spPr>
      </p:pic>
      <p:sp>
        <p:nvSpPr>
          <p:cNvPr id="9" name="Rectangle 8"/>
          <p:cNvSpPr/>
          <p:nvPr/>
        </p:nvSpPr>
        <p:spPr>
          <a:xfrm>
            <a:off x="10609459" y="2978022"/>
            <a:ext cx="1313565" cy="369332"/>
          </a:xfrm>
          <a:prstGeom prst="rect">
            <a:avLst/>
          </a:prstGeom>
        </p:spPr>
        <p:txBody>
          <a:bodyPr wrap="none">
            <a:spAutoFit/>
          </a:bodyPr>
          <a:lstStyle/>
          <a:p>
            <a:r>
              <a:rPr lang="en-US" dirty="0" smtClean="0">
                <a:latin typeface="Microsoft YaHei" panose="020B0503020204020204" pitchFamily="34" charset="-122"/>
              </a:rPr>
              <a:t>Web page</a:t>
            </a:r>
            <a:endParaRPr lang="en-US" dirty="0">
              <a:latin typeface="Microsoft YaHei" panose="020B0503020204020204" pitchFamily="34" charset="-122"/>
            </a:endParaRPr>
          </a:p>
        </p:txBody>
      </p:sp>
      <p:sp>
        <p:nvSpPr>
          <p:cNvPr id="12" name="Rectangle 11"/>
          <p:cNvSpPr/>
          <p:nvPr/>
        </p:nvSpPr>
        <p:spPr>
          <a:xfrm>
            <a:off x="7314576" y="3188199"/>
            <a:ext cx="827471" cy="369332"/>
          </a:xfrm>
          <a:prstGeom prst="rect">
            <a:avLst/>
          </a:prstGeom>
        </p:spPr>
        <p:txBody>
          <a:bodyPr wrap="none">
            <a:spAutoFit/>
          </a:bodyPr>
          <a:lstStyle/>
          <a:p>
            <a:r>
              <a:rPr lang="en-US" dirty="0" smtClean="0">
                <a:latin typeface="Microsoft YaHei" panose="020B0503020204020204" pitchFamily="34" charset="-122"/>
              </a:rPr>
              <a:t>Video</a:t>
            </a:r>
            <a:endParaRPr lang="en-US" dirty="0">
              <a:latin typeface="Microsoft YaHei" panose="020B0503020204020204" pitchFamily="34" charset="-122"/>
            </a:endParaRPr>
          </a:p>
        </p:txBody>
      </p:sp>
      <p:sp>
        <p:nvSpPr>
          <p:cNvPr id="13" name="Rectangle 12"/>
          <p:cNvSpPr/>
          <p:nvPr/>
        </p:nvSpPr>
        <p:spPr>
          <a:xfrm>
            <a:off x="10849012" y="6078739"/>
            <a:ext cx="1074012" cy="369332"/>
          </a:xfrm>
          <a:prstGeom prst="rect">
            <a:avLst/>
          </a:prstGeom>
        </p:spPr>
        <p:txBody>
          <a:bodyPr wrap="none">
            <a:spAutoFit/>
          </a:bodyPr>
          <a:lstStyle/>
          <a:p>
            <a:r>
              <a:rPr lang="en-US" dirty="0" smtClean="0">
                <a:latin typeface="Microsoft YaHei" panose="020B0503020204020204" pitchFamily="34" charset="-122"/>
              </a:rPr>
              <a:t>Content</a:t>
            </a:r>
            <a:endParaRPr lang="en-US" dirty="0">
              <a:latin typeface="Microsoft YaHei" panose="020B0503020204020204" pitchFamily="34" charset="-122"/>
            </a:endParaRPr>
          </a:p>
        </p:txBody>
      </p:sp>
      <p:sp>
        <p:nvSpPr>
          <p:cNvPr id="14" name="Rectangle 13"/>
          <p:cNvSpPr/>
          <p:nvPr/>
        </p:nvSpPr>
        <p:spPr>
          <a:xfrm>
            <a:off x="8457545" y="6078739"/>
            <a:ext cx="898003" cy="369332"/>
          </a:xfrm>
          <a:prstGeom prst="rect">
            <a:avLst/>
          </a:prstGeom>
        </p:spPr>
        <p:txBody>
          <a:bodyPr wrap="none">
            <a:spAutoFit/>
          </a:bodyPr>
          <a:lstStyle/>
          <a:p>
            <a:r>
              <a:rPr lang="en-US" dirty="0" smtClean="0">
                <a:latin typeface="Microsoft YaHei" panose="020B0503020204020204" pitchFamily="34" charset="-122"/>
              </a:rPr>
              <a:t>Sound</a:t>
            </a:r>
            <a:endParaRPr lang="en-US" dirty="0">
              <a:latin typeface="Microsoft YaHei" panose="020B0503020204020204" pitchFamily="34" charset="-122"/>
            </a:endParaRPr>
          </a:p>
        </p:txBody>
      </p:sp>
      <p:cxnSp>
        <p:nvCxnSpPr>
          <p:cNvPr id="18" name="Straight Arrow Connector 17"/>
          <p:cNvCxnSpPr/>
          <p:nvPr/>
        </p:nvCxnSpPr>
        <p:spPr>
          <a:xfrm flipH="1" flipV="1">
            <a:off x="8337576" y="3685238"/>
            <a:ext cx="457200" cy="338328"/>
          </a:xfrm>
          <a:prstGeom prst="straightConnector1">
            <a:avLst/>
          </a:prstGeom>
          <a:ln w="28575">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8942769" y="3698504"/>
            <a:ext cx="457200" cy="337920"/>
          </a:xfrm>
          <a:prstGeom prst="straightConnector1">
            <a:avLst/>
          </a:prstGeom>
          <a:ln w="28575">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8942769" y="4180269"/>
            <a:ext cx="456371" cy="340252"/>
          </a:xfrm>
          <a:prstGeom prst="straightConnector1">
            <a:avLst/>
          </a:prstGeom>
          <a:ln w="28575">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8337576" y="4180269"/>
            <a:ext cx="457200" cy="340252"/>
          </a:xfrm>
          <a:prstGeom prst="straightConnector1">
            <a:avLst/>
          </a:prstGeom>
          <a:ln w="28575">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957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down)">
                                      <p:cBhvr>
                                        <p:cTn id="12" dur="500"/>
                                        <p:tgtEl>
                                          <p:spTgt spid="1026"/>
                                        </p:tgtEl>
                                      </p:cBhvr>
                                    </p:animEffect>
                                  </p:childTnLst>
                                </p:cTn>
                              </p:par>
                              <p:par>
                                <p:cTn id="13" presetID="1" presetClass="entr" presetSubtype="0" fill="hold" grpId="0" nodeType="withEffect">
                                  <p:stCondLst>
                                    <p:cond delay="0"/>
                                  </p:stCondLst>
                                  <p:childTnLst>
                                    <p:set>
                                      <p:cBhvr>
                                        <p:cTn id="14" dur="1" fill="hold">
                                          <p:stCondLst>
                                            <p:cond delay="9"/>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par>
                                <p:cTn id="20" presetID="1" presetClass="entr" presetSubtype="0" fill="hold" grpId="0" nodeType="withEffect">
                                  <p:stCondLst>
                                    <p:cond delay="0"/>
                                  </p:stCondLst>
                                  <p:childTnLst>
                                    <p:set>
                                      <p:cBhvr>
                                        <p:cTn id="21" dur="1" fill="hold">
                                          <p:stCondLst>
                                            <p:cond delay="9"/>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par>
                                <p:cTn id="32" presetID="1" presetClass="entr" presetSubtype="0" fill="hold" grpId="0" nodeType="withEffect">
                                  <p:stCondLst>
                                    <p:cond delay="0"/>
                                  </p:stCondLst>
                                  <p:childTnLst>
                                    <p:set>
                                      <p:cBhvr>
                                        <p:cTn id="33" dur="1" fill="hold">
                                          <p:stCondLst>
                                            <p:cond delay="9"/>
                                          </p:stCondLst>
                                        </p:cTn>
                                        <p:tgtEl>
                                          <p:spTgt spid="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up)">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par>
                                <p:cTn id="44" presetID="1" presetClass="entr" presetSubtype="0" fill="hold" grpId="0" nodeType="withEffect">
                                  <p:stCondLst>
                                    <p:cond delay="0"/>
                                  </p:stCondLst>
                                  <p:childTnLst>
                                    <p:set>
                                      <p:cBhvr>
                                        <p:cTn id="45" dur="1" fill="hold">
                                          <p:stCondLst>
                                            <p:cond delay="9"/>
                                          </p:stCondLst>
                                        </p:cTn>
                                        <p:tgtEl>
                                          <p:spTgt spid="1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par>
                                <p:cTn id="56" presetID="1" presetClass="entr" presetSubtype="0" fill="hold" grpId="0" nodeType="withEffect">
                                  <p:stCondLst>
                                    <p:cond delay="0"/>
                                  </p:stCondLst>
                                  <p:childTnLst>
                                    <p:set>
                                      <p:cBhvr>
                                        <p:cTn id="57" dur="1" fill="hold">
                                          <p:stCondLst>
                                            <p:cond delay="9"/>
                                          </p:stCondLst>
                                        </p:cTn>
                                        <p:tgtEl>
                                          <p:spTgt spid="12"/>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up)">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1028"/>
                                        </p:tgtEl>
                                        <p:attrNameLst>
                                          <p:attrName>style.visibility</p:attrName>
                                        </p:attrNameLst>
                                      </p:cBhvr>
                                      <p:to>
                                        <p:strVal val="visible"/>
                                      </p:to>
                                    </p:set>
                                    <p:animEffect transition="in" filter="wipe(down)">
                                      <p:cBhvr>
                                        <p:cTn id="67" dur="500"/>
                                        <p:tgtEl>
                                          <p:spTgt spid="1028"/>
                                        </p:tgtEl>
                                      </p:cBhvr>
                                    </p:animEffect>
                                  </p:childTnLst>
                                </p:cTn>
                              </p:par>
                              <p:par>
                                <p:cTn id="68" presetID="1" presetClass="entr" presetSubtype="0" fill="hold" grpId="0" nodeType="withEffect">
                                  <p:stCondLst>
                                    <p:cond delay="0"/>
                                  </p:stCondLst>
                                  <p:childTnLst>
                                    <p:set>
                                      <p:cBhvr>
                                        <p:cTn id="69" dur="1" fill="hold">
                                          <p:stCondLst>
                                            <p:cond delay="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2" grpId="0" animBg="1"/>
      <p:bldP spid="6" grpId="0" animBg="1"/>
      <p:bldP spid="9"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5144" y="1177834"/>
            <a:ext cx="12197144" cy="47116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56677" y="2850387"/>
            <a:ext cx="6132342" cy="923330"/>
          </a:xfrm>
          <a:prstGeom prst="rect">
            <a:avLst/>
          </a:prstGeom>
        </p:spPr>
        <p:txBody>
          <a:bodyPr wrap="square">
            <a:spAutoFit/>
          </a:bodyPr>
          <a:lstStyle/>
          <a:p>
            <a:pPr algn="thaiDist"/>
            <a:r>
              <a:rPr lang="en-US" dirty="0" smtClean="0">
                <a:cs typeface="Bangna New" panose="02000506000000020004" pitchFamily="2" charset="0"/>
              </a:rPr>
              <a:t>The </a:t>
            </a:r>
            <a:r>
              <a:rPr lang="en-US" dirty="0">
                <a:cs typeface="Bangna New" panose="02000506000000020004" pitchFamily="2" charset="0"/>
              </a:rPr>
              <a:t>most popular web browsers are Google Chrome, Microsoft Edge (preceded by Internet Explorer</a:t>
            </a:r>
            <a:r>
              <a:rPr lang="en-US" dirty="0" smtClean="0">
                <a:cs typeface="Bangna New" panose="02000506000000020004" pitchFamily="2" charset="0"/>
              </a:rPr>
              <a:t>), </a:t>
            </a:r>
            <a:r>
              <a:rPr lang="en-US" dirty="0">
                <a:cs typeface="Bangna New" panose="02000506000000020004" pitchFamily="2" charset="0"/>
              </a:rPr>
              <a:t>Safari, Opera and </a:t>
            </a:r>
            <a:r>
              <a:rPr lang="en-US" dirty="0" smtClean="0">
                <a:cs typeface="Bangna New" panose="02000506000000020004" pitchFamily="2" charset="0"/>
              </a:rPr>
              <a:t>Firefox.</a:t>
            </a:r>
            <a:endParaRPr lang="en-US" dirty="0">
              <a:cs typeface="Bangna New" panose="02000506000000020004" pitchFamily="2" charset="0"/>
            </a:endParaRPr>
          </a:p>
        </p:txBody>
      </p:sp>
      <p:pic>
        <p:nvPicPr>
          <p:cNvPr id="3" name="Picture 2"/>
          <p:cNvPicPr>
            <a:picLocks noChangeAspect="1"/>
          </p:cNvPicPr>
          <p:nvPr/>
        </p:nvPicPr>
        <p:blipFill>
          <a:blip r:embed="rId3"/>
          <a:stretch>
            <a:fillRect/>
          </a:stretch>
        </p:blipFill>
        <p:spPr>
          <a:xfrm>
            <a:off x="7202323" y="1359491"/>
            <a:ext cx="4430877" cy="5286118"/>
          </a:xfrm>
          <a:prstGeom prst="rect">
            <a:avLst/>
          </a:prstGeom>
        </p:spPr>
      </p:pic>
      <p:pic>
        <p:nvPicPr>
          <p:cNvPr id="1026" name="Picture 2" descr="Image result for Google Chrome, Microsoft Edge (preceded by Internet Explorer), Safari, Opera and Firefox.."/>
          <p:cNvPicPr>
            <a:picLocks noChangeAspect="1" noChangeArrowheads="1"/>
          </p:cNvPicPr>
          <p:nvPr/>
        </p:nvPicPr>
        <p:blipFill rotWithShape="1">
          <a:blip r:embed="rId4">
            <a:extLst>
              <a:ext uri="{28A0092B-C50C-407E-A947-70E740481C1C}">
                <a14:useLocalDpi xmlns:a14="http://schemas.microsoft.com/office/drawing/2010/main" val="0"/>
              </a:ext>
            </a:extLst>
          </a:blip>
          <a:srcRect l="2538" t="33324" r="78243" b="22380"/>
          <a:stretch/>
        </p:blipFill>
        <p:spPr bwMode="auto">
          <a:xfrm>
            <a:off x="971550" y="3863774"/>
            <a:ext cx="1171575" cy="1814287"/>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9"/>
          <p:cNvSpPr>
            <a:spLocks noGrp="1"/>
          </p:cNvSpPr>
          <p:nvPr>
            <p:ph idx="1"/>
          </p:nvPr>
        </p:nvSpPr>
        <p:spPr>
          <a:xfrm>
            <a:off x="856676" y="1251805"/>
            <a:ext cx="5297680" cy="601381"/>
          </a:xfrm>
        </p:spPr>
        <p:txBody>
          <a:bodyPr>
            <a:normAutofit/>
          </a:bodyPr>
          <a:lstStyle/>
          <a:p>
            <a:pPr marL="0" indent="0">
              <a:buNone/>
            </a:pPr>
            <a:r>
              <a:rPr lang="en-US" sz="2400" dirty="0"/>
              <a:t>Web Browsing </a:t>
            </a:r>
            <a:r>
              <a:rPr lang="en-US" sz="2400" dirty="0" smtClean="0"/>
              <a:t>Concepts</a:t>
            </a:r>
            <a:endParaRPr lang="en-US" sz="2400" dirty="0"/>
          </a:p>
        </p:txBody>
      </p:sp>
      <p:sp>
        <p:nvSpPr>
          <p:cNvPr id="2" name="Rectangle 1"/>
          <p:cNvSpPr/>
          <p:nvPr/>
        </p:nvSpPr>
        <p:spPr>
          <a:xfrm>
            <a:off x="1977596" y="2085102"/>
            <a:ext cx="3803477" cy="369332"/>
          </a:xfrm>
          <a:prstGeom prst="rect">
            <a:avLst/>
          </a:prstGeom>
        </p:spPr>
        <p:txBody>
          <a:bodyPr wrap="none">
            <a:spAutoFit/>
          </a:bodyPr>
          <a:lstStyle/>
          <a:p>
            <a:r>
              <a:rPr lang="en-US" dirty="0"/>
              <a:t>Web </a:t>
            </a:r>
            <a:r>
              <a:rPr lang="en-US" dirty="0" smtClean="0"/>
              <a:t>Browsing = </a:t>
            </a:r>
            <a:r>
              <a:rPr lang="en-US" dirty="0" smtClean="0">
                <a:cs typeface="Bangna New" panose="02000506000000020004" pitchFamily="2" charset="0"/>
              </a:rPr>
              <a:t>Web </a:t>
            </a:r>
            <a:r>
              <a:rPr lang="en-US" dirty="0">
                <a:cs typeface="Bangna New" panose="02000506000000020004" pitchFamily="2" charset="0"/>
              </a:rPr>
              <a:t>browsers</a:t>
            </a:r>
            <a:r>
              <a:rPr lang="en-US" dirty="0" smtClean="0"/>
              <a:t>  </a:t>
            </a:r>
            <a:endParaRPr lang="en-US" dirty="0"/>
          </a:p>
        </p:txBody>
      </p:sp>
      <p:pic>
        <p:nvPicPr>
          <p:cNvPr id="11" name="Picture 2" descr="Image result for Google Chrome, Microsoft Edge (preceded by Internet Explorer), Safari, Opera and Firefox.."/>
          <p:cNvPicPr>
            <a:picLocks noChangeAspect="1" noChangeArrowheads="1"/>
          </p:cNvPicPr>
          <p:nvPr/>
        </p:nvPicPr>
        <p:blipFill rotWithShape="1">
          <a:blip r:embed="rId4">
            <a:extLst>
              <a:ext uri="{28A0092B-C50C-407E-A947-70E740481C1C}">
                <a14:useLocalDpi xmlns:a14="http://schemas.microsoft.com/office/drawing/2010/main" val="0"/>
              </a:ext>
            </a:extLst>
          </a:blip>
          <a:srcRect l="21445" t="33324" r="59805" b="22380"/>
          <a:stretch/>
        </p:blipFill>
        <p:spPr bwMode="auto">
          <a:xfrm>
            <a:off x="2221350" y="4055370"/>
            <a:ext cx="1143000" cy="181428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Google Chrome, Microsoft Edge (preceded by Internet Explorer), Safari, Opera and Firefox.."/>
          <p:cNvPicPr>
            <a:picLocks noChangeAspect="1" noChangeArrowheads="1"/>
          </p:cNvPicPr>
          <p:nvPr/>
        </p:nvPicPr>
        <p:blipFill rotWithShape="1">
          <a:blip r:embed="rId4">
            <a:extLst>
              <a:ext uri="{28A0092B-C50C-407E-A947-70E740481C1C}">
                <a14:useLocalDpi xmlns:a14="http://schemas.microsoft.com/office/drawing/2010/main" val="0"/>
              </a:ext>
            </a:extLst>
          </a:blip>
          <a:srcRect l="40038" t="33324" r="40743" b="22380"/>
          <a:stretch/>
        </p:blipFill>
        <p:spPr bwMode="auto">
          <a:xfrm>
            <a:off x="3442575" y="4310651"/>
            <a:ext cx="1171575" cy="181428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Image result for Google Chrome, Microsoft Edge (preceded by Internet Explorer), Safari, Opera and Firefox.."/>
          <p:cNvPicPr>
            <a:picLocks noChangeAspect="1" noChangeArrowheads="1"/>
          </p:cNvPicPr>
          <p:nvPr/>
        </p:nvPicPr>
        <p:blipFill rotWithShape="1">
          <a:blip r:embed="rId4">
            <a:extLst>
              <a:ext uri="{28A0092B-C50C-407E-A947-70E740481C1C}">
                <a14:useLocalDpi xmlns:a14="http://schemas.microsoft.com/office/drawing/2010/main" val="0"/>
              </a:ext>
            </a:extLst>
          </a:blip>
          <a:srcRect l="59102" t="33324" r="21211" b="22380"/>
          <a:stretch/>
        </p:blipFill>
        <p:spPr bwMode="auto">
          <a:xfrm>
            <a:off x="4692375" y="4542241"/>
            <a:ext cx="1200150" cy="181428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Image result for Google Chrome, Microsoft Edge (preceded by Internet Explorer), Safari, Opera and Firefox.."/>
          <p:cNvPicPr>
            <a:picLocks noChangeAspect="1" noChangeArrowheads="1"/>
          </p:cNvPicPr>
          <p:nvPr/>
        </p:nvPicPr>
        <p:blipFill rotWithShape="1">
          <a:blip r:embed="rId4">
            <a:extLst>
              <a:ext uri="{28A0092B-C50C-407E-A947-70E740481C1C}">
                <a14:useLocalDpi xmlns:a14="http://schemas.microsoft.com/office/drawing/2010/main" val="0"/>
              </a:ext>
            </a:extLst>
          </a:blip>
          <a:srcRect l="77851" t="33324" r="1836" b="22380"/>
          <a:stretch/>
        </p:blipFill>
        <p:spPr bwMode="auto">
          <a:xfrm>
            <a:off x="5974129" y="4818622"/>
            <a:ext cx="1238250" cy="1814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6486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wipe(down)">
                                      <p:cBhvr>
                                        <p:cTn id="20" dur="580">
                                          <p:stCondLst>
                                            <p:cond delay="0"/>
                                          </p:stCondLst>
                                        </p:cTn>
                                        <p:tgtEl>
                                          <p:spTgt spid="1026"/>
                                        </p:tgtEl>
                                      </p:cBhvr>
                                    </p:animEffect>
                                    <p:anim calcmode="lin" valueType="num">
                                      <p:cBhvr>
                                        <p:cTn id="21"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26" dur="26">
                                          <p:stCondLst>
                                            <p:cond delay="650"/>
                                          </p:stCondLst>
                                        </p:cTn>
                                        <p:tgtEl>
                                          <p:spTgt spid="1026"/>
                                        </p:tgtEl>
                                      </p:cBhvr>
                                      <p:to x="100000" y="60000"/>
                                    </p:animScale>
                                    <p:animScale>
                                      <p:cBhvr>
                                        <p:cTn id="27" dur="166" decel="50000">
                                          <p:stCondLst>
                                            <p:cond delay="676"/>
                                          </p:stCondLst>
                                        </p:cTn>
                                        <p:tgtEl>
                                          <p:spTgt spid="1026"/>
                                        </p:tgtEl>
                                      </p:cBhvr>
                                      <p:to x="100000" y="100000"/>
                                    </p:animScale>
                                    <p:animScale>
                                      <p:cBhvr>
                                        <p:cTn id="28" dur="26">
                                          <p:stCondLst>
                                            <p:cond delay="1312"/>
                                          </p:stCondLst>
                                        </p:cTn>
                                        <p:tgtEl>
                                          <p:spTgt spid="1026"/>
                                        </p:tgtEl>
                                      </p:cBhvr>
                                      <p:to x="100000" y="80000"/>
                                    </p:animScale>
                                    <p:animScale>
                                      <p:cBhvr>
                                        <p:cTn id="29" dur="166" decel="50000">
                                          <p:stCondLst>
                                            <p:cond delay="1338"/>
                                          </p:stCondLst>
                                        </p:cTn>
                                        <p:tgtEl>
                                          <p:spTgt spid="1026"/>
                                        </p:tgtEl>
                                      </p:cBhvr>
                                      <p:to x="100000" y="100000"/>
                                    </p:animScale>
                                    <p:animScale>
                                      <p:cBhvr>
                                        <p:cTn id="30" dur="26">
                                          <p:stCondLst>
                                            <p:cond delay="1642"/>
                                          </p:stCondLst>
                                        </p:cTn>
                                        <p:tgtEl>
                                          <p:spTgt spid="1026"/>
                                        </p:tgtEl>
                                      </p:cBhvr>
                                      <p:to x="100000" y="90000"/>
                                    </p:animScale>
                                    <p:animScale>
                                      <p:cBhvr>
                                        <p:cTn id="31" dur="166" decel="50000">
                                          <p:stCondLst>
                                            <p:cond delay="1668"/>
                                          </p:stCondLst>
                                        </p:cTn>
                                        <p:tgtEl>
                                          <p:spTgt spid="1026"/>
                                        </p:tgtEl>
                                      </p:cBhvr>
                                      <p:to x="100000" y="100000"/>
                                    </p:animScale>
                                    <p:animScale>
                                      <p:cBhvr>
                                        <p:cTn id="32" dur="26">
                                          <p:stCondLst>
                                            <p:cond delay="1808"/>
                                          </p:stCondLst>
                                        </p:cTn>
                                        <p:tgtEl>
                                          <p:spTgt spid="1026"/>
                                        </p:tgtEl>
                                      </p:cBhvr>
                                      <p:to x="100000" y="95000"/>
                                    </p:animScale>
                                    <p:animScale>
                                      <p:cBhvr>
                                        <p:cTn id="33" dur="166" decel="50000">
                                          <p:stCondLst>
                                            <p:cond delay="1834"/>
                                          </p:stCondLst>
                                        </p:cTn>
                                        <p:tgtEl>
                                          <p:spTgt spid="1026"/>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26"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80">
                                          <p:stCondLst>
                                            <p:cond delay="0"/>
                                          </p:stCondLst>
                                        </p:cTn>
                                        <p:tgtEl>
                                          <p:spTgt spid="11"/>
                                        </p:tgtEl>
                                      </p:cBhvr>
                                    </p:animEffect>
                                    <p:anim calcmode="lin" valueType="num">
                                      <p:cBhvr>
                                        <p:cTn id="39"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4" dur="26">
                                          <p:stCondLst>
                                            <p:cond delay="650"/>
                                          </p:stCondLst>
                                        </p:cTn>
                                        <p:tgtEl>
                                          <p:spTgt spid="11"/>
                                        </p:tgtEl>
                                      </p:cBhvr>
                                      <p:to x="100000" y="60000"/>
                                    </p:animScale>
                                    <p:animScale>
                                      <p:cBhvr>
                                        <p:cTn id="45" dur="166" decel="50000">
                                          <p:stCondLst>
                                            <p:cond delay="676"/>
                                          </p:stCondLst>
                                        </p:cTn>
                                        <p:tgtEl>
                                          <p:spTgt spid="11"/>
                                        </p:tgtEl>
                                      </p:cBhvr>
                                      <p:to x="100000" y="100000"/>
                                    </p:animScale>
                                    <p:animScale>
                                      <p:cBhvr>
                                        <p:cTn id="46" dur="26">
                                          <p:stCondLst>
                                            <p:cond delay="1312"/>
                                          </p:stCondLst>
                                        </p:cTn>
                                        <p:tgtEl>
                                          <p:spTgt spid="11"/>
                                        </p:tgtEl>
                                      </p:cBhvr>
                                      <p:to x="100000" y="80000"/>
                                    </p:animScale>
                                    <p:animScale>
                                      <p:cBhvr>
                                        <p:cTn id="47" dur="166" decel="50000">
                                          <p:stCondLst>
                                            <p:cond delay="1338"/>
                                          </p:stCondLst>
                                        </p:cTn>
                                        <p:tgtEl>
                                          <p:spTgt spid="11"/>
                                        </p:tgtEl>
                                      </p:cBhvr>
                                      <p:to x="100000" y="100000"/>
                                    </p:animScale>
                                    <p:animScale>
                                      <p:cBhvr>
                                        <p:cTn id="48" dur="26">
                                          <p:stCondLst>
                                            <p:cond delay="1642"/>
                                          </p:stCondLst>
                                        </p:cTn>
                                        <p:tgtEl>
                                          <p:spTgt spid="11"/>
                                        </p:tgtEl>
                                      </p:cBhvr>
                                      <p:to x="100000" y="90000"/>
                                    </p:animScale>
                                    <p:animScale>
                                      <p:cBhvr>
                                        <p:cTn id="49" dur="166" decel="50000">
                                          <p:stCondLst>
                                            <p:cond delay="1668"/>
                                          </p:stCondLst>
                                        </p:cTn>
                                        <p:tgtEl>
                                          <p:spTgt spid="11"/>
                                        </p:tgtEl>
                                      </p:cBhvr>
                                      <p:to x="100000" y="100000"/>
                                    </p:animScale>
                                    <p:animScale>
                                      <p:cBhvr>
                                        <p:cTn id="50" dur="26">
                                          <p:stCondLst>
                                            <p:cond delay="1808"/>
                                          </p:stCondLst>
                                        </p:cTn>
                                        <p:tgtEl>
                                          <p:spTgt spid="11"/>
                                        </p:tgtEl>
                                      </p:cBhvr>
                                      <p:to x="100000" y="95000"/>
                                    </p:animScale>
                                    <p:animScale>
                                      <p:cBhvr>
                                        <p:cTn id="51" dur="166" decel="50000">
                                          <p:stCondLst>
                                            <p:cond delay="1834"/>
                                          </p:stCondLst>
                                        </p:cTn>
                                        <p:tgtEl>
                                          <p:spTgt spid="11"/>
                                        </p:tgtEl>
                                      </p:cBhvr>
                                      <p:to x="100000" y="100000"/>
                                    </p:animScale>
                                  </p:childTnLst>
                                </p:cTn>
                              </p:par>
                            </p:childTnLst>
                          </p:cTn>
                        </p:par>
                      </p:childTnLst>
                    </p:cTn>
                  </p:par>
                  <p:par>
                    <p:cTn id="52" fill="hold">
                      <p:stCondLst>
                        <p:cond delay="indefinite"/>
                      </p:stCondLst>
                      <p:childTnLst>
                        <p:par>
                          <p:cTn id="53" fill="hold">
                            <p:stCondLst>
                              <p:cond delay="0"/>
                            </p:stCondLst>
                            <p:childTnLst>
                              <p:par>
                                <p:cTn id="54" presetID="26" presetClass="entr" presetSubtype="0"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down)">
                                      <p:cBhvr>
                                        <p:cTn id="56" dur="580">
                                          <p:stCondLst>
                                            <p:cond delay="0"/>
                                          </p:stCondLst>
                                        </p:cTn>
                                        <p:tgtEl>
                                          <p:spTgt spid="12"/>
                                        </p:tgtEl>
                                      </p:cBhvr>
                                    </p:animEffect>
                                    <p:anim calcmode="lin" valueType="num">
                                      <p:cBhvr>
                                        <p:cTn id="57"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2" dur="26">
                                          <p:stCondLst>
                                            <p:cond delay="650"/>
                                          </p:stCondLst>
                                        </p:cTn>
                                        <p:tgtEl>
                                          <p:spTgt spid="12"/>
                                        </p:tgtEl>
                                      </p:cBhvr>
                                      <p:to x="100000" y="60000"/>
                                    </p:animScale>
                                    <p:animScale>
                                      <p:cBhvr>
                                        <p:cTn id="63" dur="166" decel="50000">
                                          <p:stCondLst>
                                            <p:cond delay="676"/>
                                          </p:stCondLst>
                                        </p:cTn>
                                        <p:tgtEl>
                                          <p:spTgt spid="12"/>
                                        </p:tgtEl>
                                      </p:cBhvr>
                                      <p:to x="100000" y="100000"/>
                                    </p:animScale>
                                    <p:animScale>
                                      <p:cBhvr>
                                        <p:cTn id="64" dur="26">
                                          <p:stCondLst>
                                            <p:cond delay="1312"/>
                                          </p:stCondLst>
                                        </p:cTn>
                                        <p:tgtEl>
                                          <p:spTgt spid="12"/>
                                        </p:tgtEl>
                                      </p:cBhvr>
                                      <p:to x="100000" y="80000"/>
                                    </p:animScale>
                                    <p:animScale>
                                      <p:cBhvr>
                                        <p:cTn id="65" dur="166" decel="50000">
                                          <p:stCondLst>
                                            <p:cond delay="1338"/>
                                          </p:stCondLst>
                                        </p:cTn>
                                        <p:tgtEl>
                                          <p:spTgt spid="12"/>
                                        </p:tgtEl>
                                      </p:cBhvr>
                                      <p:to x="100000" y="100000"/>
                                    </p:animScale>
                                    <p:animScale>
                                      <p:cBhvr>
                                        <p:cTn id="66" dur="26">
                                          <p:stCondLst>
                                            <p:cond delay="1642"/>
                                          </p:stCondLst>
                                        </p:cTn>
                                        <p:tgtEl>
                                          <p:spTgt spid="12"/>
                                        </p:tgtEl>
                                      </p:cBhvr>
                                      <p:to x="100000" y="90000"/>
                                    </p:animScale>
                                    <p:animScale>
                                      <p:cBhvr>
                                        <p:cTn id="67" dur="166" decel="50000">
                                          <p:stCondLst>
                                            <p:cond delay="1668"/>
                                          </p:stCondLst>
                                        </p:cTn>
                                        <p:tgtEl>
                                          <p:spTgt spid="12"/>
                                        </p:tgtEl>
                                      </p:cBhvr>
                                      <p:to x="100000" y="100000"/>
                                    </p:animScale>
                                    <p:animScale>
                                      <p:cBhvr>
                                        <p:cTn id="68" dur="26">
                                          <p:stCondLst>
                                            <p:cond delay="1808"/>
                                          </p:stCondLst>
                                        </p:cTn>
                                        <p:tgtEl>
                                          <p:spTgt spid="12"/>
                                        </p:tgtEl>
                                      </p:cBhvr>
                                      <p:to x="100000" y="95000"/>
                                    </p:animScale>
                                    <p:animScale>
                                      <p:cBhvr>
                                        <p:cTn id="69" dur="166" decel="50000">
                                          <p:stCondLst>
                                            <p:cond delay="1834"/>
                                          </p:stCondLst>
                                        </p:cTn>
                                        <p:tgtEl>
                                          <p:spTgt spid="12"/>
                                        </p:tgtEl>
                                      </p:cBhvr>
                                      <p:to x="100000" y="100000"/>
                                    </p:animScale>
                                  </p:childTnLst>
                                </p:cTn>
                              </p:par>
                            </p:childTnLst>
                          </p:cTn>
                        </p:par>
                      </p:childTnLst>
                    </p:cTn>
                  </p:par>
                  <p:par>
                    <p:cTn id="70" fill="hold">
                      <p:stCondLst>
                        <p:cond delay="indefinite"/>
                      </p:stCondLst>
                      <p:childTnLst>
                        <p:par>
                          <p:cTn id="71" fill="hold">
                            <p:stCondLst>
                              <p:cond delay="0"/>
                            </p:stCondLst>
                            <p:childTnLst>
                              <p:par>
                                <p:cTn id="72" presetID="26" presetClass="entr" presetSubtype="0" fill="hold"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wipe(down)">
                                      <p:cBhvr>
                                        <p:cTn id="74" dur="580">
                                          <p:stCondLst>
                                            <p:cond delay="0"/>
                                          </p:stCondLst>
                                        </p:cTn>
                                        <p:tgtEl>
                                          <p:spTgt spid="13"/>
                                        </p:tgtEl>
                                      </p:cBhvr>
                                    </p:animEffect>
                                    <p:anim calcmode="lin" valueType="num">
                                      <p:cBhvr>
                                        <p:cTn id="75"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80" dur="26">
                                          <p:stCondLst>
                                            <p:cond delay="650"/>
                                          </p:stCondLst>
                                        </p:cTn>
                                        <p:tgtEl>
                                          <p:spTgt spid="13"/>
                                        </p:tgtEl>
                                      </p:cBhvr>
                                      <p:to x="100000" y="60000"/>
                                    </p:animScale>
                                    <p:animScale>
                                      <p:cBhvr>
                                        <p:cTn id="81" dur="166" decel="50000">
                                          <p:stCondLst>
                                            <p:cond delay="676"/>
                                          </p:stCondLst>
                                        </p:cTn>
                                        <p:tgtEl>
                                          <p:spTgt spid="13"/>
                                        </p:tgtEl>
                                      </p:cBhvr>
                                      <p:to x="100000" y="100000"/>
                                    </p:animScale>
                                    <p:animScale>
                                      <p:cBhvr>
                                        <p:cTn id="82" dur="26">
                                          <p:stCondLst>
                                            <p:cond delay="1312"/>
                                          </p:stCondLst>
                                        </p:cTn>
                                        <p:tgtEl>
                                          <p:spTgt spid="13"/>
                                        </p:tgtEl>
                                      </p:cBhvr>
                                      <p:to x="100000" y="80000"/>
                                    </p:animScale>
                                    <p:animScale>
                                      <p:cBhvr>
                                        <p:cTn id="83" dur="166" decel="50000">
                                          <p:stCondLst>
                                            <p:cond delay="1338"/>
                                          </p:stCondLst>
                                        </p:cTn>
                                        <p:tgtEl>
                                          <p:spTgt spid="13"/>
                                        </p:tgtEl>
                                      </p:cBhvr>
                                      <p:to x="100000" y="100000"/>
                                    </p:animScale>
                                    <p:animScale>
                                      <p:cBhvr>
                                        <p:cTn id="84" dur="26">
                                          <p:stCondLst>
                                            <p:cond delay="1642"/>
                                          </p:stCondLst>
                                        </p:cTn>
                                        <p:tgtEl>
                                          <p:spTgt spid="13"/>
                                        </p:tgtEl>
                                      </p:cBhvr>
                                      <p:to x="100000" y="90000"/>
                                    </p:animScale>
                                    <p:animScale>
                                      <p:cBhvr>
                                        <p:cTn id="85" dur="166" decel="50000">
                                          <p:stCondLst>
                                            <p:cond delay="1668"/>
                                          </p:stCondLst>
                                        </p:cTn>
                                        <p:tgtEl>
                                          <p:spTgt spid="13"/>
                                        </p:tgtEl>
                                      </p:cBhvr>
                                      <p:to x="100000" y="100000"/>
                                    </p:animScale>
                                    <p:animScale>
                                      <p:cBhvr>
                                        <p:cTn id="86" dur="26">
                                          <p:stCondLst>
                                            <p:cond delay="1808"/>
                                          </p:stCondLst>
                                        </p:cTn>
                                        <p:tgtEl>
                                          <p:spTgt spid="13"/>
                                        </p:tgtEl>
                                      </p:cBhvr>
                                      <p:to x="100000" y="95000"/>
                                    </p:animScale>
                                    <p:animScale>
                                      <p:cBhvr>
                                        <p:cTn id="87" dur="166" decel="50000">
                                          <p:stCondLst>
                                            <p:cond delay="1834"/>
                                          </p:stCondLst>
                                        </p:cTn>
                                        <p:tgtEl>
                                          <p:spTgt spid="13"/>
                                        </p:tgtEl>
                                      </p:cBhvr>
                                      <p:to x="100000" y="100000"/>
                                    </p:animScale>
                                  </p:childTnLst>
                                </p:cTn>
                              </p:par>
                            </p:childTnLst>
                          </p:cTn>
                        </p:par>
                      </p:childTnLst>
                    </p:cTn>
                  </p:par>
                  <p:par>
                    <p:cTn id="88" fill="hold">
                      <p:stCondLst>
                        <p:cond delay="indefinite"/>
                      </p:stCondLst>
                      <p:childTnLst>
                        <p:par>
                          <p:cTn id="89" fill="hold">
                            <p:stCondLst>
                              <p:cond delay="0"/>
                            </p:stCondLst>
                            <p:childTnLst>
                              <p:par>
                                <p:cTn id="90" presetID="26" presetClass="entr" presetSubtype="0" fill="hold" nodeType="click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wipe(down)">
                                      <p:cBhvr>
                                        <p:cTn id="92" dur="580">
                                          <p:stCondLst>
                                            <p:cond delay="0"/>
                                          </p:stCondLst>
                                        </p:cTn>
                                        <p:tgtEl>
                                          <p:spTgt spid="14"/>
                                        </p:tgtEl>
                                      </p:cBhvr>
                                    </p:animEffect>
                                    <p:anim calcmode="lin" valueType="num">
                                      <p:cBhvr>
                                        <p:cTn id="93"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98" dur="26">
                                          <p:stCondLst>
                                            <p:cond delay="650"/>
                                          </p:stCondLst>
                                        </p:cTn>
                                        <p:tgtEl>
                                          <p:spTgt spid="14"/>
                                        </p:tgtEl>
                                      </p:cBhvr>
                                      <p:to x="100000" y="60000"/>
                                    </p:animScale>
                                    <p:animScale>
                                      <p:cBhvr>
                                        <p:cTn id="99" dur="166" decel="50000">
                                          <p:stCondLst>
                                            <p:cond delay="676"/>
                                          </p:stCondLst>
                                        </p:cTn>
                                        <p:tgtEl>
                                          <p:spTgt spid="14"/>
                                        </p:tgtEl>
                                      </p:cBhvr>
                                      <p:to x="100000" y="100000"/>
                                    </p:animScale>
                                    <p:animScale>
                                      <p:cBhvr>
                                        <p:cTn id="100" dur="26">
                                          <p:stCondLst>
                                            <p:cond delay="1312"/>
                                          </p:stCondLst>
                                        </p:cTn>
                                        <p:tgtEl>
                                          <p:spTgt spid="14"/>
                                        </p:tgtEl>
                                      </p:cBhvr>
                                      <p:to x="100000" y="80000"/>
                                    </p:animScale>
                                    <p:animScale>
                                      <p:cBhvr>
                                        <p:cTn id="101" dur="166" decel="50000">
                                          <p:stCondLst>
                                            <p:cond delay="1338"/>
                                          </p:stCondLst>
                                        </p:cTn>
                                        <p:tgtEl>
                                          <p:spTgt spid="14"/>
                                        </p:tgtEl>
                                      </p:cBhvr>
                                      <p:to x="100000" y="100000"/>
                                    </p:animScale>
                                    <p:animScale>
                                      <p:cBhvr>
                                        <p:cTn id="102" dur="26">
                                          <p:stCondLst>
                                            <p:cond delay="1642"/>
                                          </p:stCondLst>
                                        </p:cTn>
                                        <p:tgtEl>
                                          <p:spTgt spid="14"/>
                                        </p:tgtEl>
                                      </p:cBhvr>
                                      <p:to x="100000" y="90000"/>
                                    </p:animScale>
                                    <p:animScale>
                                      <p:cBhvr>
                                        <p:cTn id="103" dur="166" decel="50000">
                                          <p:stCondLst>
                                            <p:cond delay="1668"/>
                                          </p:stCondLst>
                                        </p:cTn>
                                        <p:tgtEl>
                                          <p:spTgt spid="14"/>
                                        </p:tgtEl>
                                      </p:cBhvr>
                                      <p:to x="100000" y="100000"/>
                                    </p:animScale>
                                    <p:animScale>
                                      <p:cBhvr>
                                        <p:cTn id="104" dur="26">
                                          <p:stCondLst>
                                            <p:cond delay="1808"/>
                                          </p:stCondLst>
                                        </p:cTn>
                                        <p:tgtEl>
                                          <p:spTgt spid="14"/>
                                        </p:tgtEl>
                                      </p:cBhvr>
                                      <p:to x="100000" y="95000"/>
                                    </p:animScale>
                                    <p:animScale>
                                      <p:cBhvr>
                                        <p:cTn id="105" dur="166" decel="50000">
                                          <p:stCondLst>
                                            <p:cond delay="1834"/>
                                          </p:stCondLst>
                                        </p:cTn>
                                        <p:tgtEl>
                                          <p:spTgt spid="14"/>
                                        </p:tgtEl>
                                      </p:cBhvr>
                                      <p:to x="100000" y="100000"/>
                                    </p:animScale>
                                  </p:childTnLst>
                                </p:cTn>
                              </p:par>
                            </p:childTnLst>
                          </p:cTn>
                        </p:par>
                      </p:childTnLst>
                    </p:cTn>
                  </p:par>
                  <p:par>
                    <p:cTn id="106" fill="hold">
                      <p:stCondLst>
                        <p:cond delay="indefinite"/>
                      </p:stCondLst>
                      <p:childTnLst>
                        <p:par>
                          <p:cTn id="107" fill="hold">
                            <p:stCondLst>
                              <p:cond delay="0"/>
                            </p:stCondLst>
                            <p:childTnLst>
                              <p:par>
                                <p:cTn id="108" presetID="22" presetClass="entr" presetSubtype="1" fill="hold" nodeType="clickEffect">
                                  <p:stCondLst>
                                    <p:cond delay="0"/>
                                  </p:stCondLst>
                                  <p:childTnLst>
                                    <p:set>
                                      <p:cBhvr>
                                        <p:cTn id="109" dur="1" fill="hold">
                                          <p:stCondLst>
                                            <p:cond delay="0"/>
                                          </p:stCondLst>
                                        </p:cTn>
                                        <p:tgtEl>
                                          <p:spTgt spid="3"/>
                                        </p:tgtEl>
                                        <p:attrNameLst>
                                          <p:attrName>style.visibility</p:attrName>
                                        </p:attrNameLst>
                                      </p:cBhvr>
                                      <p:to>
                                        <p:strVal val="visible"/>
                                      </p:to>
                                    </p:set>
                                    <p:animEffect transition="in" filter="wipe(up)">
                                      <p:cBhvr>
                                        <p:cTn id="1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build="p"/>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nline course">
      <a:majorFont>
        <a:latin typeface="Microsoft YaHei"/>
        <a:ea typeface=""/>
        <a:cs typeface="Angsana New"/>
      </a:majorFont>
      <a:minorFont>
        <a:latin typeface="Microsoft YaHei"/>
        <a:ea typeface=""/>
        <a:cs typeface="Cordia New"/>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2633</TotalTime>
  <Words>1395</Words>
  <Application>Microsoft Office PowerPoint</Application>
  <PresentationFormat>Widescreen</PresentationFormat>
  <Paragraphs>343</Paragraphs>
  <Slides>65</Slides>
  <Notes>26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65</vt:i4>
      </vt:variant>
    </vt:vector>
  </HeadingPairs>
  <TitlesOfParts>
    <vt:vector size="75" baseType="lpstr">
      <vt:lpstr>Microsoft YaHei</vt:lpstr>
      <vt:lpstr>Angsana New</vt:lpstr>
      <vt:lpstr>Arial</vt:lpstr>
      <vt:lpstr>Bangna New</vt:lpstr>
      <vt:lpstr>Cordia New</vt:lpstr>
      <vt:lpstr>Helvetica Light</vt:lpstr>
      <vt:lpstr>Kontrapunkt Bob Bold</vt:lpstr>
      <vt:lpstr>TH SarabunIT๙</vt:lpstr>
      <vt:lpstr>TH Sarabunl</vt:lpstr>
      <vt:lpstr>Office Theme</vt:lpstr>
      <vt:lpstr>PowerPoint Presentation</vt:lpstr>
      <vt:lpstr>Unit 1: Getting Started</vt:lpstr>
      <vt:lpstr>PowerPoint Presentation</vt:lpstr>
      <vt:lpstr>PowerPoint Presentation</vt:lpstr>
      <vt:lpstr>PowerPoint Presentation</vt:lpstr>
      <vt:lpstr>PowerPoint Presentation</vt:lpstr>
      <vt:lpstr>Unit 2: Web Browsing  and Navigation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Unit 3: Setting and Security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Unit 4: Communication</vt:lpstr>
      <vt:lpstr>PowerPoint Presentation</vt:lpstr>
      <vt:lpstr>PowerPoint Presentation</vt:lpstr>
      <vt:lpstr>PowerPoint Presentation</vt:lpstr>
      <vt:lpstr>PowerPoint Presentation</vt:lpstr>
      <vt:lpstr>PowerPoint Presentation</vt:lpstr>
      <vt:lpstr>Unit 5: Microsoft Outlook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261</cp:revision>
  <dcterms:created xsi:type="dcterms:W3CDTF">2017-05-08T08:13:16Z</dcterms:created>
  <dcterms:modified xsi:type="dcterms:W3CDTF">2018-08-14T05:05:41Z</dcterms:modified>
</cp:coreProperties>
</file>